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2" d="100"/>
          <a:sy n="62" d="100"/>
        </p:scale>
        <p:origin x="82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y Calhoun" userId="ef1a48b253f9cf4d" providerId="LiveId" clId="{3D4BFF04-D4CA-4640-81D1-5C2DE07C4B31}"/>
    <pc:docChg chg="custSel addSld delSld modSld">
      <pc:chgData name="Emily Calhoun" userId="ef1a48b253f9cf4d" providerId="LiveId" clId="{3D4BFF04-D4CA-4640-81D1-5C2DE07C4B31}" dt="2024-07-16T10:15:35.097" v="9" actId="27636"/>
      <pc:docMkLst>
        <pc:docMk/>
      </pc:docMkLst>
      <pc:sldChg chg="new del">
        <pc:chgData name="Emily Calhoun" userId="ef1a48b253f9cf4d" providerId="LiveId" clId="{3D4BFF04-D4CA-4640-81D1-5C2DE07C4B31}" dt="2024-07-15T21:25:21.962" v="1" actId="2696"/>
        <pc:sldMkLst>
          <pc:docMk/>
          <pc:sldMk cId="751828570" sldId="257"/>
        </pc:sldMkLst>
      </pc:sldChg>
      <pc:sldChg chg="modSp mod">
        <pc:chgData name="Emily Calhoun" userId="ef1a48b253f9cf4d" providerId="LiveId" clId="{3D4BFF04-D4CA-4640-81D1-5C2DE07C4B31}" dt="2024-07-16T10:14:44.925" v="5" actId="255"/>
        <pc:sldMkLst>
          <pc:docMk/>
          <pc:sldMk cId="3262908528" sldId="259"/>
        </pc:sldMkLst>
        <pc:graphicFrameChg chg="mod modGraphic">
          <ac:chgData name="Emily Calhoun" userId="ef1a48b253f9cf4d" providerId="LiveId" clId="{3D4BFF04-D4CA-4640-81D1-5C2DE07C4B31}" dt="2024-07-16T10:14:44.925" v="5" actId="255"/>
          <ac:graphicFrameMkLst>
            <pc:docMk/>
            <pc:sldMk cId="3262908528" sldId="259"/>
            <ac:graphicFrameMk id="4" creationId="{00000000-0000-0000-0000-000000000000}"/>
          </ac:graphicFrameMkLst>
        </pc:graphicFrameChg>
      </pc:sldChg>
      <pc:sldChg chg="modSp mod">
        <pc:chgData name="Emily Calhoun" userId="ef1a48b253f9cf4d" providerId="LiveId" clId="{3D4BFF04-D4CA-4640-81D1-5C2DE07C4B31}" dt="2024-07-16T10:15:35.097" v="9" actId="27636"/>
        <pc:sldMkLst>
          <pc:docMk/>
          <pc:sldMk cId="520824621" sldId="260"/>
        </pc:sldMkLst>
        <pc:spChg chg="mod">
          <ac:chgData name="Emily Calhoun" userId="ef1a48b253f9cf4d" providerId="LiveId" clId="{3D4BFF04-D4CA-4640-81D1-5C2DE07C4B31}" dt="2024-07-16T10:15:35.097" v="9" actId="27636"/>
          <ac:spMkLst>
            <pc:docMk/>
            <pc:sldMk cId="520824621" sldId="260"/>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2F41D73-18B8-4130-A275-89AC95508D7C}" type="datetimeFigureOut">
              <a:rPr lang="en-US" smtClean="0"/>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409B7C-5004-4448-BF84-D8B0BB3C2671}" type="slidenum">
              <a:rPr lang="en-US" smtClean="0"/>
              <a:t>‹#›</a:t>
            </a:fld>
            <a:endParaRPr lang="en-US"/>
          </a:p>
        </p:txBody>
      </p:sp>
    </p:spTree>
    <p:extLst>
      <p:ext uri="{BB962C8B-B14F-4D97-AF65-F5344CB8AC3E}">
        <p14:creationId xmlns:p14="http://schemas.microsoft.com/office/powerpoint/2010/main" val="4250804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F41D73-18B8-4130-A275-89AC95508D7C}" type="datetimeFigureOut">
              <a:rPr lang="en-US" smtClean="0"/>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409B7C-5004-4448-BF84-D8B0BB3C2671}" type="slidenum">
              <a:rPr lang="en-US" smtClean="0"/>
              <a:t>‹#›</a:t>
            </a:fld>
            <a:endParaRPr lang="en-US"/>
          </a:p>
        </p:txBody>
      </p:sp>
    </p:spTree>
    <p:extLst>
      <p:ext uri="{BB962C8B-B14F-4D97-AF65-F5344CB8AC3E}">
        <p14:creationId xmlns:p14="http://schemas.microsoft.com/office/powerpoint/2010/main" val="3117490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F41D73-18B8-4130-A275-89AC95508D7C}" type="datetimeFigureOut">
              <a:rPr lang="en-US" smtClean="0"/>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409B7C-5004-4448-BF84-D8B0BB3C2671}"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270395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F41D73-18B8-4130-A275-89AC95508D7C}" type="datetimeFigureOut">
              <a:rPr lang="en-US" smtClean="0"/>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409B7C-5004-4448-BF84-D8B0BB3C2671}" type="slidenum">
              <a:rPr lang="en-US" smtClean="0"/>
              <a:t>‹#›</a:t>
            </a:fld>
            <a:endParaRPr lang="en-US"/>
          </a:p>
        </p:txBody>
      </p:sp>
    </p:spTree>
    <p:extLst>
      <p:ext uri="{BB962C8B-B14F-4D97-AF65-F5344CB8AC3E}">
        <p14:creationId xmlns:p14="http://schemas.microsoft.com/office/powerpoint/2010/main" val="11821620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F41D73-18B8-4130-A275-89AC95508D7C}" type="datetimeFigureOut">
              <a:rPr lang="en-US" smtClean="0"/>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409B7C-5004-4448-BF84-D8B0BB3C267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91696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F41D73-18B8-4130-A275-89AC95508D7C}" type="datetimeFigureOut">
              <a:rPr lang="en-US" smtClean="0"/>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409B7C-5004-4448-BF84-D8B0BB3C2671}" type="slidenum">
              <a:rPr lang="en-US" smtClean="0"/>
              <a:t>‹#›</a:t>
            </a:fld>
            <a:endParaRPr lang="en-US"/>
          </a:p>
        </p:txBody>
      </p:sp>
    </p:spTree>
    <p:extLst>
      <p:ext uri="{BB962C8B-B14F-4D97-AF65-F5344CB8AC3E}">
        <p14:creationId xmlns:p14="http://schemas.microsoft.com/office/powerpoint/2010/main" val="23163927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F41D73-18B8-4130-A275-89AC95508D7C}" type="datetimeFigureOut">
              <a:rPr lang="en-US" smtClean="0"/>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409B7C-5004-4448-BF84-D8B0BB3C2671}" type="slidenum">
              <a:rPr lang="en-US" smtClean="0"/>
              <a:t>‹#›</a:t>
            </a:fld>
            <a:endParaRPr lang="en-US"/>
          </a:p>
        </p:txBody>
      </p:sp>
    </p:spTree>
    <p:extLst>
      <p:ext uri="{BB962C8B-B14F-4D97-AF65-F5344CB8AC3E}">
        <p14:creationId xmlns:p14="http://schemas.microsoft.com/office/powerpoint/2010/main" val="30611737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F41D73-18B8-4130-A275-89AC95508D7C}" type="datetimeFigureOut">
              <a:rPr lang="en-US" smtClean="0"/>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409B7C-5004-4448-BF84-D8B0BB3C2671}" type="slidenum">
              <a:rPr lang="en-US" smtClean="0"/>
              <a:t>‹#›</a:t>
            </a:fld>
            <a:endParaRPr lang="en-US"/>
          </a:p>
        </p:txBody>
      </p:sp>
    </p:spTree>
    <p:extLst>
      <p:ext uri="{BB962C8B-B14F-4D97-AF65-F5344CB8AC3E}">
        <p14:creationId xmlns:p14="http://schemas.microsoft.com/office/powerpoint/2010/main" val="2631168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F41D73-18B8-4130-A275-89AC95508D7C}" type="datetimeFigureOut">
              <a:rPr lang="en-US" smtClean="0"/>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409B7C-5004-4448-BF84-D8B0BB3C2671}" type="slidenum">
              <a:rPr lang="en-US" smtClean="0"/>
              <a:t>‹#›</a:t>
            </a:fld>
            <a:endParaRPr lang="en-US"/>
          </a:p>
        </p:txBody>
      </p:sp>
    </p:spTree>
    <p:extLst>
      <p:ext uri="{BB962C8B-B14F-4D97-AF65-F5344CB8AC3E}">
        <p14:creationId xmlns:p14="http://schemas.microsoft.com/office/powerpoint/2010/main" val="797861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F41D73-18B8-4130-A275-89AC95508D7C}" type="datetimeFigureOut">
              <a:rPr lang="en-US" smtClean="0"/>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409B7C-5004-4448-BF84-D8B0BB3C2671}" type="slidenum">
              <a:rPr lang="en-US" smtClean="0"/>
              <a:t>‹#›</a:t>
            </a:fld>
            <a:endParaRPr lang="en-US"/>
          </a:p>
        </p:txBody>
      </p:sp>
    </p:spTree>
    <p:extLst>
      <p:ext uri="{BB962C8B-B14F-4D97-AF65-F5344CB8AC3E}">
        <p14:creationId xmlns:p14="http://schemas.microsoft.com/office/powerpoint/2010/main" val="3774135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2F41D73-18B8-4130-A275-89AC95508D7C}" type="datetimeFigureOut">
              <a:rPr lang="en-US" smtClean="0"/>
              <a:t>7/16/2024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409B7C-5004-4448-BF84-D8B0BB3C2671}" type="slidenum">
              <a:rPr lang="en-US" smtClean="0"/>
              <a:t>‹#›</a:t>
            </a:fld>
            <a:endParaRPr lang="en-US"/>
          </a:p>
        </p:txBody>
      </p:sp>
    </p:spTree>
    <p:extLst>
      <p:ext uri="{BB962C8B-B14F-4D97-AF65-F5344CB8AC3E}">
        <p14:creationId xmlns:p14="http://schemas.microsoft.com/office/powerpoint/2010/main" val="895087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2F41D73-18B8-4130-A275-89AC95508D7C}" type="datetimeFigureOut">
              <a:rPr lang="en-US" smtClean="0"/>
              <a:t>7/16/2024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409B7C-5004-4448-BF84-D8B0BB3C2671}" type="slidenum">
              <a:rPr lang="en-US" smtClean="0"/>
              <a:t>‹#›</a:t>
            </a:fld>
            <a:endParaRPr lang="en-US"/>
          </a:p>
        </p:txBody>
      </p:sp>
    </p:spTree>
    <p:extLst>
      <p:ext uri="{BB962C8B-B14F-4D97-AF65-F5344CB8AC3E}">
        <p14:creationId xmlns:p14="http://schemas.microsoft.com/office/powerpoint/2010/main" val="2248276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F41D73-18B8-4130-A275-89AC95508D7C}" type="datetimeFigureOut">
              <a:rPr lang="en-US" smtClean="0"/>
              <a:t>7/16/2024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409B7C-5004-4448-BF84-D8B0BB3C2671}" type="slidenum">
              <a:rPr lang="en-US" smtClean="0"/>
              <a:t>‹#›</a:t>
            </a:fld>
            <a:endParaRPr lang="en-US"/>
          </a:p>
        </p:txBody>
      </p:sp>
    </p:spTree>
    <p:extLst>
      <p:ext uri="{BB962C8B-B14F-4D97-AF65-F5344CB8AC3E}">
        <p14:creationId xmlns:p14="http://schemas.microsoft.com/office/powerpoint/2010/main" val="1110960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F41D73-18B8-4130-A275-89AC95508D7C}" type="datetimeFigureOut">
              <a:rPr lang="en-US" smtClean="0"/>
              <a:t>7/16/2024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409B7C-5004-4448-BF84-D8B0BB3C2671}" type="slidenum">
              <a:rPr lang="en-US" smtClean="0"/>
              <a:t>‹#›</a:t>
            </a:fld>
            <a:endParaRPr lang="en-US"/>
          </a:p>
        </p:txBody>
      </p:sp>
    </p:spTree>
    <p:extLst>
      <p:ext uri="{BB962C8B-B14F-4D97-AF65-F5344CB8AC3E}">
        <p14:creationId xmlns:p14="http://schemas.microsoft.com/office/powerpoint/2010/main" val="1428656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F41D73-18B8-4130-A275-89AC95508D7C}" type="datetimeFigureOut">
              <a:rPr lang="en-US" smtClean="0"/>
              <a:t>7/16/2024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409B7C-5004-4448-BF84-D8B0BB3C2671}" type="slidenum">
              <a:rPr lang="en-US" smtClean="0"/>
              <a:t>‹#›</a:t>
            </a:fld>
            <a:endParaRPr lang="en-US"/>
          </a:p>
        </p:txBody>
      </p:sp>
    </p:spTree>
    <p:extLst>
      <p:ext uri="{BB962C8B-B14F-4D97-AF65-F5344CB8AC3E}">
        <p14:creationId xmlns:p14="http://schemas.microsoft.com/office/powerpoint/2010/main" val="2727304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F41D73-18B8-4130-A275-89AC95508D7C}" type="datetimeFigureOut">
              <a:rPr lang="en-US" smtClean="0"/>
              <a:t>7/16/2024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409B7C-5004-4448-BF84-D8B0BB3C2671}" type="slidenum">
              <a:rPr lang="en-US" smtClean="0"/>
              <a:t>‹#›</a:t>
            </a:fld>
            <a:endParaRPr lang="en-US"/>
          </a:p>
        </p:txBody>
      </p:sp>
    </p:spTree>
    <p:extLst>
      <p:ext uri="{BB962C8B-B14F-4D97-AF65-F5344CB8AC3E}">
        <p14:creationId xmlns:p14="http://schemas.microsoft.com/office/powerpoint/2010/main" val="862487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2F41D73-18B8-4130-A275-89AC95508D7C}" type="datetimeFigureOut">
              <a:rPr lang="en-US" smtClean="0"/>
              <a:t>7/16/2024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6409B7C-5004-4448-BF84-D8B0BB3C2671}" type="slidenum">
              <a:rPr lang="en-US" smtClean="0"/>
              <a:t>‹#›</a:t>
            </a:fld>
            <a:endParaRPr lang="en-US"/>
          </a:p>
        </p:txBody>
      </p:sp>
    </p:spTree>
    <p:extLst>
      <p:ext uri="{BB962C8B-B14F-4D97-AF65-F5344CB8AC3E}">
        <p14:creationId xmlns:p14="http://schemas.microsoft.com/office/powerpoint/2010/main" val="29795170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EED2194-4BDC-D195-9F97-9C5AACCA97A0}"/>
              </a:ext>
            </a:extLst>
          </p:cNvPr>
          <p:cNvSpPr>
            <a:spLocks noGrp="1"/>
          </p:cNvSpPr>
          <p:nvPr>
            <p:ph type="title"/>
          </p:nvPr>
        </p:nvSpPr>
        <p:spPr>
          <a:xfrm>
            <a:off x="677334" y="609600"/>
            <a:ext cx="8596668" cy="664396"/>
          </a:xfrm>
        </p:spPr>
        <p:txBody>
          <a:bodyPr/>
          <a:lstStyle/>
          <a:p>
            <a:r>
              <a:rPr lang="en-US" b="1" dirty="0">
                <a:solidFill>
                  <a:schemeClr val="tx1"/>
                </a:solidFill>
              </a:rPr>
              <a:t>Chapter Twenty</a:t>
            </a:r>
          </a:p>
        </p:txBody>
      </p:sp>
      <p:sp>
        <p:nvSpPr>
          <p:cNvPr id="5" name="Content Placeholder 4">
            <a:extLst>
              <a:ext uri="{FF2B5EF4-FFF2-40B4-BE49-F238E27FC236}">
                <a16:creationId xmlns:a16="http://schemas.microsoft.com/office/drawing/2014/main" id="{97113F96-60DE-6BB9-F9C5-A01D9AD64A55}"/>
              </a:ext>
            </a:extLst>
          </p:cNvPr>
          <p:cNvSpPr>
            <a:spLocks noGrp="1"/>
          </p:cNvSpPr>
          <p:nvPr>
            <p:ph idx="1"/>
          </p:nvPr>
        </p:nvSpPr>
        <p:spPr>
          <a:xfrm>
            <a:off x="677334" y="1963919"/>
            <a:ext cx="8596668" cy="4284481"/>
          </a:xfrm>
        </p:spPr>
        <p:txBody>
          <a:bodyPr>
            <a:normAutofit/>
          </a:bodyPr>
          <a:lstStyle/>
          <a:p>
            <a:pPr marL="0" indent="0">
              <a:buNone/>
            </a:pPr>
            <a:r>
              <a:rPr lang="en-US" sz="4000" b="1" dirty="0">
                <a:solidFill>
                  <a:schemeClr val="accent2">
                    <a:lumMod val="75000"/>
                  </a:schemeClr>
                </a:solidFill>
              </a:rPr>
              <a:t>Teachers Coaching Teachers: Facilitating Learning and Neutralizing the Discomfort of Change</a:t>
            </a:r>
          </a:p>
        </p:txBody>
      </p:sp>
    </p:spTree>
    <p:extLst>
      <p:ext uri="{BB962C8B-B14F-4D97-AF65-F5344CB8AC3E}">
        <p14:creationId xmlns:p14="http://schemas.microsoft.com/office/powerpoint/2010/main" val="1931057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7334" y="609599"/>
            <a:ext cx="8596668" cy="2949147"/>
          </a:xfrm>
        </p:spPr>
        <p:txBody>
          <a:bodyPr>
            <a:normAutofit fontScale="90000"/>
          </a:bodyPr>
          <a:lstStyle/>
          <a:p>
            <a:r>
              <a:rPr lang="en-US" dirty="0">
                <a:solidFill>
                  <a:schemeClr val="accent2">
                    <a:lumMod val="75000"/>
                  </a:schemeClr>
                </a:solidFill>
              </a:rPr>
              <a:t>What are the elements of design for professional development when the goals include supporting teachers in expanding instructional practices, implementing new curriculums, and/or stretching professional knowledge and skill?</a:t>
            </a:r>
          </a:p>
        </p:txBody>
      </p:sp>
      <p:sp>
        <p:nvSpPr>
          <p:cNvPr id="5" name="Content Placeholder 4"/>
          <p:cNvSpPr>
            <a:spLocks noGrp="1"/>
          </p:cNvSpPr>
          <p:nvPr>
            <p:ph idx="1"/>
          </p:nvPr>
        </p:nvSpPr>
        <p:spPr>
          <a:xfrm>
            <a:off x="677334" y="4053016"/>
            <a:ext cx="8596668" cy="749643"/>
          </a:xfrm>
          <a:solidFill>
            <a:srgbClr val="FFFF00"/>
          </a:solidFill>
        </p:spPr>
        <p:txBody>
          <a:bodyPr/>
          <a:lstStyle/>
          <a:p>
            <a:pPr marL="0" indent="0">
              <a:buNone/>
            </a:pPr>
            <a:r>
              <a:rPr lang="en-US" dirty="0">
                <a:solidFill>
                  <a:srgbClr val="0A44E8"/>
                </a:solidFill>
              </a:rPr>
              <a:t>See Figure 20.1 on the next slide, based on, among others, studies from Joyce &amp; Showers, 2002;  Showers, 1982, 1985.)</a:t>
            </a:r>
          </a:p>
        </p:txBody>
      </p:sp>
    </p:spTree>
    <p:extLst>
      <p:ext uri="{BB962C8B-B14F-4D97-AF65-F5344CB8AC3E}">
        <p14:creationId xmlns:p14="http://schemas.microsoft.com/office/powerpoint/2010/main" val="2477743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612167123"/>
              </p:ext>
            </p:extLst>
          </p:nvPr>
        </p:nvGraphicFramePr>
        <p:xfrm>
          <a:off x="750013" y="1078787"/>
          <a:ext cx="8198777" cy="5157625"/>
        </p:xfrm>
        <a:graphic>
          <a:graphicData uri="http://schemas.openxmlformats.org/drawingml/2006/table">
            <a:tbl>
              <a:tblPr firstRow="1" firstCol="1" bandRow="1" bandCol="1">
                <a:tableStyleId>{5C22544A-7EE6-4342-B048-85BDC9FD1C3A}</a:tableStyleId>
              </a:tblPr>
              <a:tblGrid>
                <a:gridCol w="2115542">
                  <a:extLst>
                    <a:ext uri="{9D8B030D-6E8A-4147-A177-3AD203B41FA5}">
                      <a16:colId xmlns:a16="http://schemas.microsoft.com/office/drawing/2014/main" val="20000"/>
                    </a:ext>
                  </a:extLst>
                </a:gridCol>
                <a:gridCol w="2045697">
                  <a:extLst>
                    <a:ext uri="{9D8B030D-6E8A-4147-A177-3AD203B41FA5}">
                      <a16:colId xmlns:a16="http://schemas.microsoft.com/office/drawing/2014/main" val="20001"/>
                    </a:ext>
                  </a:extLst>
                </a:gridCol>
                <a:gridCol w="1950608">
                  <a:extLst>
                    <a:ext uri="{9D8B030D-6E8A-4147-A177-3AD203B41FA5}">
                      <a16:colId xmlns:a16="http://schemas.microsoft.com/office/drawing/2014/main" val="20002"/>
                    </a:ext>
                  </a:extLst>
                </a:gridCol>
                <a:gridCol w="2086930">
                  <a:extLst>
                    <a:ext uri="{9D8B030D-6E8A-4147-A177-3AD203B41FA5}">
                      <a16:colId xmlns:a16="http://schemas.microsoft.com/office/drawing/2014/main" val="20003"/>
                    </a:ext>
                  </a:extLst>
                </a:gridCol>
              </a:tblGrid>
              <a:tr h="931228">
                <a:tc>
                  <a:txBody>
                    <a:bodyPr/>
                    <a:lstStyle/>
                    <a:p>
                      <a:pPr marL="0" marR="0" indent="457200">
                        <a:lnSpc>
                          <a:spcPct val="200000"/>
                        </a:lnSpc>
                        <a:spcBef>
                          <a:spcPts val="0"/>
                        </a:spcBef>
                        <a:spcAft>
                          <a:spcPts val="1000"/>
                        </a:spcAft>
                        <a:tabLst>
                          <a:tab pos="2971800" algn="ctr"/>
                          <a:tab pos="5943600" algn="r"/>
                        </a:tabLst>
                      </a:pPr>
                      <a:r>
                        <a:rPr lang="en-US" sz="1600" dirty="0">
                          <a:effectLst/>
                        </a:rPr>
                        <a:t>Components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200000"/>
                        </a:lnSpc>
                        <a:spcBef>
                          <a:spcPts val="0"/>
                        </a:spcBef>
                        <a:spcAft>
                          <a:spcPts val="1000"/>
                        </a:spcAft>
                        <a:tabLst>
                          <a:tab pos="2971800" algn="ctr"/>
                          <a:tab pos="5943600" algn="r"/>
                        </a:tabLst>
                      </a:pPr>
                      <a:r>
                        <a:rPr lang="en-US" sz="1600" dirty="0">
                          <a:effectLst/>
                        </a:rPr>
                        <a:t>Effect on Knowledge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200000"/>
                        </a:lnSpc>
                        <a:spcBef>
                          <a:spcPts val="0"/>
                        </a:spcBef>
                        <a:spcAft>
                          <a:spcPts val="0"/>
                        </a:spcAft>
                        <a:tabLst>
                          <a:tab pos="2971800" algn="ctr"/>
                          <a:tab pos="5943600" algn="r"/>
                        </a:tabLst>
                      </a:pPr>
                      <a:r>
                        <a:rPr lang="en-US" sz="1600" dirty="0">
                          <a:effectLst/>
                        </a:rPr>
                        <a:t>Short Term Use</a:t>
                      </a:r>
                    </a:p>
                    <a:p>
                      <a:pPr marL="0" marR="0">
                        <a:lnSpc>
                          <a:spcPct val="200000"/>
                        </a:lnSpc>
                        <a:spcBef>
                          <a:spcPts val="0"/>
                        </a:spcBef>
                        <a:spcAft>
                          <a:spcPts val="600"/>
                        </a:spcAft>
                        <a:tabLst>
                          <a:tab pos="2971800" algn="ctr"/>
                          <a:tab pos="5943600" algn="r"/>
                        </a:tabLst>
                      </a:pPr>
                      <a:r>
                        <a:rPr lang="en-US" sz="1600" dirty="0">
                          <a:effectLst/>
                        </a:rPr>
                        <a:t> % implementing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200000"/>
                        </a:lnSpc>
                        <a:spcBef>
                          <a:spcPts val="0"/>
                        </a:spcBef>
                        <a:spcAft>
                          <a:spcPts val="0"/>
                        </a:spcAft>
                        <a:tabLst>
                          <a:tab pos="2971800" algn="ctr"/>
                          <a:tab pos="5943600" algn="r"/>
                        </a:tabLst>
                      </a:pPr>
                      <a:r>
                        <a:rPr lang="en-US" sz="1600" dirty="0">
                          <a:effectLst/>
                        </a:rPr>
                        <a:t>Long Term Use </a:t>
                      </a:r>
                    </a:p>
                    <a:p>
                      <a:pPr marL="0" marR="0">
                        <a:lnSpc>
                          <a:spcPct val="200000"/>
                        </a:lnSpc>
                        <a:spcBef>
                          <a:spcPts val="0"/>
                        </a:spcBef>
                        <a:spcAft>
                          <a:spcPts val="0"/>
                        </a:spcAft>
                        <a:tabLst>
                          <a:tab pos="2971800" algn="ctr"/>
                          <a:tab pos="5943600" algn="r"/>
                        </a:tabLst>
                      </a:pPr>
                      <a:r>
                        <a:rPr lang="en-US" sz="1600" dirty="0">
                          <a:effectLst/>
                        </a:rPr>
                        <a:t>% implementing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29745">
                <a:tc>
                  <a:txBody>
                    <a:bodyPr/>
                    <a:lstStyle/>
                    <a:p>
                      <a:pPr marL="0" marR="0">
                        <a:lnSpc>
                          <a:spcPct val="200000"/>
                        </a:lnSpc>
                        <a:spcBef>
                          <a:spcPts val="0"/>
                        </a:spcBef>
                        <a:spcAft>
                          <a:spcPts val="1000"/>
                        </a:spcAft>
                        <a:tabLst>
                          <a:tab pos="2971800" algn="ctr"/>
                          <a:tab pos="5943600" algn="r"/>
                        </a:tabLst>
                      </a:pPr>
                      <a:r>
                        <a:rPr lang="en-US" sz="1600">
                          <a:effectLst/>
                        </a:rPr>
                        <a:t>Rationale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457200">
                        <a:lnSpc>
                          <a:spcPct val="200000"/>
                        </a:lnSpc>
                        <a:spcBef>
                          <a:spcPts val="0"/>
                        </a:spcBef>
                        <a:spcAft>
                          <a:spcPts val="1000"/>
                        </a:spcAft>
                        <a:tabLst>
                          <a:tab pos="2971800" algn="ctr"/>
                          <a:tab pos="5943600" algn="r"/>
                        </a:tabLst>
                      </a:pPr>
                      <a:r>
                        <a:rPr lang="en-US" sz="1600" dirty="0">
                          <a:effectLst/>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457200">
                        <a:lnSpc>
                          <a:spcPct val="200000"/>
                        </a:lnSpc>
                        <a:spcBef>
                          <a:spcPts val="0"/>
                        </a:spcBef>
                        <a:spcAft>
                          <a:spcPts val="1000"/>
                        </a:spcAft>
                        <a:tabLst>
                          <a:tab pos="2971800" algn="ctr"/>
                          <a:tab pos="5943600" algn="r"/>
                        </a:tabLst>
                      </a:pPr>
                      <a:r>
                        <a:rPr lang="en-US" sz="1600" dirty="0">
                          <a:effectLst/>
                        </a:rPr>
                        <a:t>5-10%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200000"/>
                        </a:lnSpc>
                        <a:spcBef>
                          <a:spcPts val="0"/>
                        </a:spcBef>
                        <a:spcAft>
                          <a:spcPts val="0"/>
                        </a:spcAft>
                        <a:tabLst>
                          <a:tab pos="2971800" algn="ctr"/>
                          <a:tab pos="5943600" algn="r"/>
                        </a:tabLst>
                      </a:pPr>
                      <a:r>
                        <a:rPr lang="en-US" sz="1600" dirty="0">
                          <a:effectLst/>
                        </a:rPr>
                        <a:t>            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931228">
                <a:tc>
                  <a:txBody>
                    <a:bodyPr/>
                    <a:lstStyle/>
                    <a:p>
                      <a:pPr marL="0" marR="0">
                        <a:lnSpc>
                          <a:spcPct val="200000"/>
                        </a:lnSpc>
                        <a:spcBef>
                          <a:spcPts val="0"/>
                        </a:spcBef>
                        <a:spcAft>
                          <a:spcPts val="1000"/>
                        </a:spcAft>
                        <a:tabLst>
                          <a:tab pos="2971800" algn="ctr"/>
                          <a:tab pos="5943600" algn="r"/>
                        </a:tabLst>
                      </a:pPr>
                      <a:r>
                        <a:rPr lang="en-US" sz="1600">
                          <a:effectLst/>
                        </a:rPr>
                        <a:t>Rationale Plus Demonstrations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457200">
                        <a:lnSpc>
                          <a:spcPct val="200000"/>
                        </a:lnSpc>
                        <a:spcBef>
                          <a:spcPts val="0"/>
                        </a:spcBef>
                        <a:spcAft>
                          <a:spcPts val="0"/>
                        </a:spcAft>
                        <a:tabLst>
                          <a:tab pos="2971800" algn="ctr"/>
                          <a:tab pos="5943600" algn="r"/>
                        </a:tabLst>
                      </a:pPr>
                      <a:r>
                        <a:rPr lang="en-US" sz="1600">
                          <a:effectLst/>
                        </a:rPr>
                        <a:t> </a:t>
                      </a:r>
                    </a:p>
                    <a:p>
                      <a:pPr marL="0" marR="0" indent="457200">
                        <a:lnSpc>
                          <a:spcPct val="200000"/>
                        </a:lnSpc>
                        <a:spcBef>
                          <a:spcPts val="0"/>
                        </a:spcBef>
                        <a:spcAft>
                          <a:spcPts val="0"/>
                        </a:spcAft>
                        <a:tabLst>
                          <a:tab pos="2971800" algn="ctr"/>
                          <a:tab pos="5943600" algn="r"/>
                        </a:tabLst>
                      </a:pPr>
                      <a:r>
                        <a:rPr lang="en-US" sz="1600">
                          <a:effectLst/>
                        </a:rPr>
                        <a: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457200">
                        <a:lnSpc>
                          <a:spcPct val="200000"/>
                        </a:lnSpc>
                        <a:spcBef>
                          <a:spcPts val="0"/>
                        </a:spcBef>
                        <a:spcAft>
                          <a:spcPts val="0"/>
                        </a:spcAft>
                        <a:tabLst>
                          <a:tab pos="2971800" algn="ctr"/>
                          <a:tab pos="5943600" algn="r"/>
                        </a:tabLst>
                      </a:pPr>
                      <a:r>
                        <a:rPr lang="en-US" sz="1600">
                          <a:effectLst/>
                        </a:rPr>
                        <a:t> </a:t>
                      </a:r>
                    </a:p>
                    <a:p>
                      <a:pPr marL="0" marR="0" indent="457200">
                        <a:lnSpc>
                          <a:spcPct val="200000"/>
                        </a:lnSpc>
                        <a:spcBef>
                          <a:spcPts val="0"/>
                        </a:spcBef>
                        <a:spcAft>
                          <a:spcPts val="1000"/>
                        </a:spcAft>
                        <a:tabLst>
                          <a:tab pos="2971800" algn="ctr"/>
                          <a:tab pos="5943600" algn="r"/>
                        </a:tabLst>
                      </a:pPr>
                      <a:r>
                        <a:rPr lang="en-US" sz="1600">
                          <a:effectLst/>
                        </a:rPr>
                        <a:t>5-10%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457200">
                        <a:lnSpc>
                          <a:spcPct val="200000"/>
                        </a:lnSpc>
                        <a:spcBef>
                          <a:spcPts val="0"/>
                        </a:spcBef>
                        <a:spcAft>
                          <a:spcPts val="0"/>
                        </a:spcAft>
                        <a:tabLst>
                          <a:tab pos="2971800" algn="ctr"/>
                          <a:tab pos="5943600" algn="r"/>
                        </a:tabLst>
                      </a:pPr>
                      <a:r>
                        <a:rPr lang="en-US" sz="1600" dirty="0">
                          <a:effectLst/>
                        </a:rPr>
                        <a:t> </a:t>
                      </a:r>
                    </a:p>
                    <a:p>
                      <a:pPr marL="0" marR="0" indent="457200">
                        <a:lnSpc>
                          <a:spcPct val="200000"/>
                        </a:lnSpc>
                        <a:spcBef>
                          <a:spcPts val="0"/>
                        </a:spcBef>
                        <a:spcAft>
                          <a:spcPts val="0"/>
                        </a:spcAft>
                        <a:tabLst>
                          <a:tab pos="2971800" algn="ctr"/>
                          <a:tab pos="5943600" algn="r"/>
                        </a:tabLst>
                      </a:pPr>
                      <a:r>
                        <a:rPr lang="en-US" sz="1600" dirty="0">
                          <a:effectLst/>
                        </a:rPr>
                        <a:t>5-10%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1432712">
                <a:tc>
                  <a:txBody>
                    <a:bodyPr/>
                    <a:lstStyle/>
                    <a:p>
                      <a:pPr marL="0" marR="0">
                        <a:lnSpc>
                          <a:spcPct val="200000"/>
                        </a:lnSpc>
                        <a:spcBef>
                          <a:spcPts val="0"/>
                        </a:spcBef>
                        <a:spcAft>
                          <a:spcPts val="0"/>
                        </a:spcAft>
                        <a:tabLst>
                          <a:tab pos="2971800" algn="ctr"/>
                          <a:tab pos="5943600" algn="r"/>
                        </a:tabLst>
                      </a:pPr>
                      <a:r>
                        <a:rPr lang="en-US" sz="1600">
                          <a:effectLst/>
                        </a:rPr>
                        <a:t>Rationale Plus Demonstrations Plus Preparation Time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457200">
                        <a:lnSpc>
                          <a:spcPct val="200000"/>
                        </a:lnSpc>
                        <a:spcBef>
                          <a:spcPts val="0"/>
                        </a:spcBef>
                        <a:spcAft>
                          <a:spcPts val="0"/>
                        </a:spcAft>
                        <a:tabLst>
                          <a:tab pos="2971800" algn="ctr"/>
                          <a:tab pos="5943600" algn="r"/>
                        </a:tabLst>
                      </a:pPr>
                      <a:r>
                        <a:rPr lang="en-US" sz="1600">
                          <a:effectLst/>
                        </a:rPr>
                        <a:t> </a:t>
                      </a:r>
                    </a:p>
                    <a:p>
                      <a:pPr marL="0" marR="0" indent="457200">
                        <a:lnSpc>
                          <a:spcPct val="200000"/>
                        </a:lnSpc>
                        <a:spcBef>
                          <a:spcPts val="0"/>
                        </a:spcBef>
                        <a:spcAft>
                          <a:spcPts val="0"/>
                        </a:spcAft>
                        <a:tabLst>
                          <a:tab pos="2971800" algn="ctr"/>
                          <a:tab pos="5943600" algn="r"/>
                        </a:tabLst>
                      </a:pPr>
                      <a:r>
                        <a:rPr lang="en-US" sz="1600">
                          <a:effectLst/>
                        </a:rPr>
                        <a:t> </a:t>
                      </a:r>
                    </a:p>
                    <a:p>
                      <a:pPr marL="0" marR="0" indent="457200">
                        <a:lnSpc>
                          <a:spcPct val="200000"/>
                        </a:lnSpc>
                        <a:spcBef>
                          <a:spcPts val="0"/>
                        </a:spcBef>
                        <a:spcAft>
                          <a:spcPts val="1000"/>
                        </a:spcAft>
                        <a:tabLst>
                          <a:tab pos="2971800" algn="ctr"/>
                          <a:tab pos="5943600" algn="r"/>
                        </a:tabLst>
                      </a:pPr>
                      <a:r>
                        <a:rPr lang="en-US" sz="1600">
                          <a:effectLst/>
                        </a:rPr>
                        <a: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457200">
                        <a:lnSpc>
                          <a:spcPct val="200000"/>
                        </a:lnSpc>
                        <a:spcBef>
                          <a:spcPts val="0"/>
                        </a:spcBef>
                        <a:spcAft>
                          <a:spcPts val="0"/>
                        </a:spcAft>
                        <a:tabLst>
                          <a:tab pos="2971800" algn="ctr"/>
                          <a:tab pos="5943600" algn="r"/>
                        </a:tabLst>
                      </a:pPr>
                      <a:r>
                        <a:rPr lang="en-US" sz="1600">
                          <a:effectLst/>
                        </a:rPr>
                        <a:t> </a:t>
                      </a:r>
                    </a:p>
                    <a:p>
                      <a:pPr marL="0" marR="0" indent="457200">
                        <a:lnSpc>
                          <a:spcPct val="200000"/>
                        </a:lnSpc>
                        <a:spcBef>
                          <a:spcPts val="0"/>
                        </a:spcBef>
                        <a:spcAft>
                          <a:spcPts val="0"/>
                        </a:spcAft>
                        <a:tabLst>
                          <a:tab pos="2971800" algn="ctr"/>
                          <a:tab pos="5943600" algn="r"/>
                        </a:tabLst>
                      </a:pPr>
                      <a:r>
                        <a:rPr lang="en-US" sz="1600">
                          <a:effectLst/>
                        </a:rPr>
                        <a:t> </a:t>
                      </a:r>
                    </a:p>
                    <a:p>
                      <a:pPr marL="0" marR="0">
                        <a:lnSpc>
                          <a:spcPct val="200000"/>
                        </a:lnSpc>
                        <a:spcBef>
                          <a:spcPts val="0"/>
                        </a:spcBef>
                        <a:spcAft>
                          <a:spcPts val="0"/>
                        </a:spcAft>
                        <a:tabLst>
                          <a:tab pos="2971800" algn="ctr"/>
                          <a:tab pos="5943600" algn="r"/>
                        </a:tabLst>
                      </a:pPr>
                      <a:r>
                        <a:rPr lang="en-US" sz="1600">
                          <a:effectLst/>
                        </a:rPr>
                        <a:t>    80% and higher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457200">
                        <a:lnSpc>
                          <a:spcPct val="200000"/>
                        </a:lnSpc>
                        <a:spcBef>
                          <a:spcPts val="0"/>
                        </a:spcBef>
                        <a:spcAft>
                          <a:spcPts val="0"/>
                        </a:spcAft>
                        <a:tabLst>
                          <a:tab pos="2971800" algn="ctr"/>
                          <a:tab pos="5943600" algn="r"/>
                        </a:tabLst>
                      </a:pPr>
                      <a:r>
                        <a:rPr lang="en-US" sz="1600" dirty="0">
                          <a:effectLst/>
                        </a:rPr>
                        <a:t> </a:t>
                      </a:r>
                    </a:p>
                    <a:p>
                      <a:pPr marL="0" marR="0" indent="457200">
                        <a:lnSpc>
                          <a:spcPct val="200000"/>
                        </a:lnSpc>
                        <a:spcBef>
                          <a:spcPts val="0"/>
                        </a:spcBef>
                        <a:spcAft>
                          <a:spcPts val="0"/>
                        </a:spcAft>
                        <a:tabLst>
                          <a:tab pos="2971800" algn="ctr"/>
                          <a:tab pos="5943600" algn="r"/>
                        </a:tabLst>
                      </a:pPr>
                      <a:r>
                        <a:rPr lang="en-US" sz="1600" dirty="0">
                          <a:effectLst/>
                        </a:rPr>
                        <a:t> </a:t>
                      </a:r>
                    </a:p>
                    <a:p>
                      <a:pPr marL="0" marR="0" indent="457200">
                        <a:lnSpc>
                          <a:spcPct val="200000"/>
                        </a:lnSpc>
                        <a:spcBef>
                          <a:spcPts val="0"/>
                        </a:spcBef>
                        <a:spcAft>
                          <a:spcPts val="0"/>
                        </a:spcAft>
                        <a:tabLst>
                          <a:tab pos="2971800" algn="ctr"/>
                          <a:tab pos="5943600" algn="r"/>
                        </a:tabLst>
                      </a:pPr>
                      <a:r>
                        <a:rPr lang="en-US" sz="1600" dirty="0">
                          <a:effectLst/>
                        </a:rPr>
                        <a:t>5-10%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1432712">
                <a:tc>
                  <a:txBody>
                    <a:bodyPr/>
                    <a:lstStyle/>
                    <a:p>
                      <a:pPr marL="0" marR="0">
                        <a:lnSpc>
                          <a:spcPct val="200000"/>
                        </a:lnSpc>
                        <a:spcBef>
                          <a:spcPts val="0"/>
                        </a:spcBef>
                        <a:spcAft>
                          <a:spcPts val="0"/>
                        </a:spcAft>
                        <a:tabLst>
                          <a:tab pos="2971800" algn="ctr"/>
                          <a:tab pos="5943600" algn="r"/>
                        </a:tabLst>
                      </a:pPr>
                      <a:r>
                        <a:rPr lang="en-US" sz="1600">
                          <a:effectLst/>
                        </a:rPr>
                        <a:t>All of the Above, Plus Peer Coaching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457200">
                        <a:lnSpc>
                          <a:spcPct val="200000"/>
                        </a:lnSpc>
                        <a:spcBef>
                          <a:spcPts val="0"/>
                        </a:spcBef>
                        <a:spcAft>
                          <a:spcPts val="0"/>
                        </a:spcAft>
                        <a:tabLst>
                          <a:tab pos="2971800" algn="ctr"/>
                          <a:tab pos="5943600" algn="r"/>
                        </a:tabLst>
                      </a:pPr>
                      <a:r>
                        <a:rPr lang="en-US" sz="1600">
                          <a:effectLst/>
                        </a:rPr>
                        <a:t> </a:t>
                      </a:r>
                    </a:p>
                    <a:p>
                      <a:pPr marL="0" marR="0" indent="457200">
                        <a:lnSpc>
                          <a:spcPct val="200000"/>
                        </a:lnSpc>
                        <a:spcBef>
                          <a:spcPts val="0"/>
                        </a:spcBef>
                        <a:spcAft>
                          <a:spcPts val="0"/>
                        </a:spcAft>
                        <a:tabLst>
                          <a:tab pos="2971800" algn="ctr"/>
                          <a:tab pos="5943600" algn="r"/>
                        </a:tabLst>
                      </a:pPr>
                      <a:r>
                        <a:rPr lang="en-US" sz="1600">
                          <a:effectLst/>
                        </a:rPr>
                        <a: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457200">
                        <a:lnSpc>
                          <a:spcPct val="200000"/>
                        </a:lnSpc>
                        <a:spcBef>
                          <a:spcPts val="0"/>
                        </a:spcBef>
                        <a:spcAft>
                          <a:spcPts val="0"/>
                        </a:spcAft>
                        <a:tabLst>
                          <a:tab pos="2971800" algn="ctr"/>
                          <a:tab pos="5943600" algn="r"/>
                        </a:tabLst>
                      </a:pPr>
                      <a:r>
                        <a:rPr lang="en-US" sz="1600">
                          <a:effectLst/>
                        </a:rPr>
                        <a:t> </a:t>
                      </a:r>
                    </a:p>
                    <a:p>
                      <a:pPr marL="0" marR="0">
                        <a:lnSpc>
                          <a:spcPct val="200000"/>
                        </a:lnSpc>
                        <a:spcBef>
                          <a:spcPts val="0"/>
                        </a:spcBef>
                        <a:spcAft>
                          <a:spcPts val="0"/>
                        </a:spcAft>
                        <a:tabLst>
                          <a:tab pos="2971800" algn="ctr"/>
                          <a:tab pos="5943600" algn="r"/>
                        </a:tabLst>
                      </a:pPr>
                      <a:r>
                        <a:rPr lang="en-US" sz="1600">
                          <a:effectLst/>
                        </a:rPr>
                        <a:t>   90% and higher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457200">
                        <a:lnSpc>
                          <a:spcPct val="200000"/>
                        </a:lnSpc>
                        <a:spcBef>
                          <a:spcPts val="0"/>
                        </a:spcBef>
                        <a:spcAft>
                          <a:spcPts val="0"/>
                        </a:spcAft>
                        <a:tabLst>
                          <a:tab pos="2971800" algn="ctr"/>
                          <a:tab pos="5943600" algn="r"/>
                        </a:tabLst>
                      </a:pPr>
                      <a:r>
                        <a:rPr lang="en-US" sz="1600" dirty="0">
                          <a:effectLst/>
                        </a:rPr>
                        <a:t> </a:t>
                      </a:r>
                    </a:p>
                    <a:p>
                      <a:pPr marL="0" marR="0" indent="457200">
                        <a:lnSpc>
                          <a:spcPct val="200000"/>
                        </a:lnSpc>
                        <a:spcBef>
                          <a:spcPts val="0"/>
                        </a:spcBef>
                        <a:spcAft>
                          <a:spcPts val="0"/>
                        </a:spcAft>
                        <a:tabLst>
                          <a:tab pos="2971800" algn="ctr"/>
                          <a:tab pos="5943600" algn="r"/>
                        </a:tabLst>
                      </a:pPr>
                      <a:r>
                        <a:rPr lang="en-US" sz="1600" dirty="0">
                          <a:effectLst/>
                        </a:rPr>
                        <a:t>90% and higher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
        <p:nvSpPr>
          <p:cNvPr id="5" name="Title 4"/>
          <p:cNvSpPr>
            <a:spLocks noGrp="1"/>
          </p:cNvSpPr>
          <p:nvPr>
            <p:ph type="title"/>
          </p:nvPr>
        </p:nvSpPr>
        <p:spPr>
          <a:xfrm>
            <a:off x="677334" y="271569"/>
            <a:ext cx="8596668" cy="412172"/>
          </a:xfrm>
        </p:spPr>
        <p:txBody>
          <a:bodyPr>
            <a:noAutofit/>
          </a:bodyPr>
          <a:lstStyle/>
          <a:p>
            <a:r>
              <a:rPr lang="en-US" sz="2800" dirty="0">
                <a:solidFill>
                  <a:schemeClr val="tx1"/>
                </a:solidFill>
              </a:rPr>
              <a:t>Table 20.1  Elements of Design</a:t>
            </a:r>
          </a:p>
        </p:txBody>
      </p:sp>
    </p:spTree>
    <p:extLst>
      <p:ext uri="{BB962C8B-B14F-4D97-AF65-F5344CB8AC3E}">
        <p14:creationId xmlns:p14="http://schemas.microsoft.com/office/powerpoint/2010/main" val="3262908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2281" y="609600"/>
            <a:ext cx="5955958" cy="716692"/>
          </a:xfrm>
          <a:solidFill>
            <a:srgbClr val="FFFF00"/>
          </a:solidFill>
        </p:spPr>
        <p:txBody>
          <a:bodyPr/>
          <a:lstStyle/>
          <a:p>
            <a:pPr algn="ctr"/>
            <a:r>
              <a:rPr lang="en-US" dirty="0">
                <a:solidFill>
                  <a:srgbClr val="0A44E8"/>
                </a:solidFill>
              </a:rPr>
              <a:t>Peer Coaching</a:t>
            </a:r>
          </a:p>
        </p:txBody>
      </p:sp>
      <p:sp>
        <p:nvSpPr>
          <p:cNvPr id="3" name="Content Placeholder 2"/>
          <p:cNvSpPr>
            <a:spLocks noGrp="1"/>
          </p:cNvSpPr>
          <p:nvPr>
            <p:ph idx="1"/>
          </p:nvPr>
        </p:nvSpPr>
        <p:spPr>
          <a:xfrm>
            <a:off x="677334" y="2160589"/>
            <a:ext cx="8596668" cy="3264166"/>
          </a:xfrm>
        </p:spPr>
        <p:txBody>
          <a:bodyPr>
            <a:normAutofit/>
          </a:bodyPr>
          <a:lstStyle/>
          <a:p>
            <a:pPr marL="0" indent="0">
              <a:buNone/>
            </a:pPr>
            <a:r>
              <a:rPr lang="en-US" sz="2800" i="1" dirty="0">
                <a:solidFill>
                  <a:srgbClr val="0A44E8"/>
                </a:solidFill>
              </a:rPr>
              <a:t>Peer Coaching</a:t>
            </a:r>
            <a:r>
              <a:rPr lang="en-US" sz="2800" dirty="0">
                <a:solidFill>
                  <a:srgbClr val="0A44E8"/>
                </a:solidFill>
              </a:rPr>
              <a:t>. </a:t>
            </a:r>
            <a:r>
              <a:rPr lang="en-US" sz="2800" dirty="0">
                <a:solidFill>
                  <a:schemeClr val="accent2">
                    <a:lumMod val="75000"/>
                  </a:schemeClr>
                </a:solidFill>
              </a:rPr>
              <a:t>This is colleagues, usually working in pairs, studying an aspect of teaching or curriculum, developing skill and knowledge, and then proceeding to transfer it into their work setting, using the cooperative inquiry of their partnership to support their learning and the successful implementation of whatever they are studying</a:t>
            </a:r>
            <a:r>
              <a:rPr lang="en-US" sz="2400" dirty="0">
                <a:solidFill>
                  <a:schemeClr val="accent2">
                    <a:lumMod val="75000"/>
                  </a:schemeClr>
                </a:solidFill>
              </a:rPr>
              <a:t>.</a:t>
            </a:r>
          </a:p>
        </p:txBody>
      </p:sp>
    </p:spTree>
    <p:extLst>
      <p:ext uri="{BB962C8B-B14F-4D97-AF65-F5344CB8AC3E}">
        <p14:creationId xmlns:p14="http://schemas.microsoft.com/office/powerpoint/2010/main" val="520824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00216"/>
          </a:xfrm>
          <a:solidFill>
            <a:srgbClr val="FFFF00"/>
          </a:solidFill>
        </p:spPr>
        <p:txBody>
          <a:bodyPr>
            <a:normAutofit fontScale="90000"/>
          </a:bodyPr>
          <a:lstStyle/>
          <a:p>
            <a:r>
              <a:rPr lang="en-US" b="1" dirty="0">
                <a:solidFill>
                  <a:srgbClr val="0A44E8"/>
                </a:solidFill>
              </a:rPr>
              <a:t>Learning Together—Supporting Each Other</a:t>
            </a:r>
          </a:p>
        </p:txBody>
      </p:sp>
      <p:sp>
        <p:nvSpPr>
          <p:cNvPr id="3" name="Content Placeholder 2"/>
          <p:cNvSpPr>
            <a:spLocks noGrp="1"/>
          </p:cNvSpPr>
          <p:nvPr>
            <p:ph idx="1"/>
          </p:nvPr>
        </p:nvSpPr>
        <p:spPr>
          <a:xfrm>
            <a:off x="677334" y="1960605"/>
            <a:ext cx="8596668" cy="4080757"/>
          </a:xfrm>
        </p:spPr>
        <p:txBody>
          <a:bodyPr>
            <a:normAutofit/>
          </a:bodyPr>
          <a:lstStyle/>
          <a:p>
            <a:pPr marL="0" indent="0">
              <a:buNone/>
            </a:pPr>
            <a:r>
              <a:rPr lang="en-US" sz="3200" dirty="0">
                <a:solidFill>
                  <a:schemeClr val="accent2">
                    <a:lumMod val="75000"/>
                  </a:schemeClr>
                </a:solidFill>
              </a:rPr>
              <a:t>The companionship that develops in peer-coaching teams generates positive affect as well as facilitating transfer. Importantly, teachers and administrators have plenty of skills to draw on as they work with one another. </a:t>
            </a:r>
          </a:p>
        </p:txBody>
      </p:sp>
    </p:spTree>
    <p:extLst>
      <p:ext uri="{BB962C8B-B14F-4D97-AF65-F5344CB8AC3E}">
        <p14:creationId xmlns:p14="http://schemas.microsoft.com/office/powerpoint/2010/main" val="270265353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70</TotalTime>
  <Words>254</Words>
  <Application>Microsoft Office PowerPoint</Application>
  <PresentationFormat>Widescreen</PresentationFormat>
  <Paragraphs>43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Trebuchet MS</vt:lpstr>
      <vt:lpstr>Wingdings 3</vt:lpstr>
      <vt:lpstr>Facet</vt:lpstr>
      <vt:lpstr>Chapter Twenty</vt:lpstr>
      <vt:lpstr>What are the elements of design for professional development when the goals include supporting teachers in expanding instructional practices, implementing new curriculums, and/or stretching professional knowledge and skill?</vt:lpstr>
      <vt:lpstr>Table 20.1  Elements of Design</vt:lpstr>
      <vt:lpstr>Peer Coaching</vt:lpstr>
      <vt:lpstr>Learning Together—Supporting Each Other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Emily Calhoun</dc:creator>
  <cp:lastModifiedBy>Emily Calhoun</cp:lastModifiedBy>
  <cp:revision>1</cp:revision>
  <dcterms:created xsi:type="dcterms:W3CDTF">2024-07-15T20:53:07Z</dcterms:created>
  <dcterms:modified xsi:type="dcterms:W3CDTF">2024-07-16T10:49:07Z</dcterms:modified>
</cp:coreProperties>
</file>