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29F3"/>
    <a:srgbClr val="1C1C1C"/>
    <a:srgbClr val="4D4D4D"/>
    <a:srgbClr val="777777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Calhoun" userId="ef1a48b253f9cf4d" providerId="LiveId" clId="{FD469A48-F635-4976-8466-706AEDBBB429}"/>
    <pc:docChg chg="custSel addSld modSld">
      <pc:chgData name="Emily Calhoun" userId="ef1a48b253f9cf4d" providerId="LiveId" clId="{FD469A48-F635-4976-8466-706AEDBBB429}" dt="2024-07-15T20:18:24.349" v="750" actId="1076"/>
      <pc:docMkLst>
        <pc:docMk/>
      </pc:docMkLst>
      <pc:sldChg chg="modSp mod modClrScheme chgLayout">
        <pc:chgData name="Emily Calhoun" userId="ef1a48b253f9cf4d" providerId="LiveId" clId="{FD469A48-F635-4976-8466-706AEDBBB429}" dt="2024-07-15T19:45:43.304" v="100" actId="255"/>
        <pc:sldMkLst>
          <pc:docMk/>
          <pc:sldMk cId="0" sldId="256"/>
        </pc:sldMkLst>
        <pc:spChg chg="mod ord">
          <ac:chgData name="Emily Calhoun" userId="ef1a48b253f9cf4d" providerId="LiveId" clId="{FD469A48-F635-4976-8466-706AEDBBB429}" dt="2024-07-15T19:44:21.806" v="22" actId="20577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Emily Calhoun" userId="ef1a48b253f9cf4d" providerId="LiveId" clId="{FD469A48-F635-4976-8466-706AEDBBB429}" dt="2024-07-15T19:45:43.304" v="100" actId="255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Emily Calhoun" userId="ef1a48b253f9cf4d" providerId="LiveId" clId="{FD469A48-F635-4976-8466-706AEDBBB429}" dt="2024-07-15T20:05:44.523" v="288" actId="114"/>
        <pc:sldMkLst>
          <pc:docMk/>
          <pc:sldMk cId="0" sldId="257"/>
        </pc:sldMkLst>
        <pc:spChg chg="mod">
          <ac:chgData name="Emily Calhoun" userId="ef1a48b253f9cf4d" providerId="LiveId" clId="{FD469A48-F635-4976-8466-706AEDBBB429}" dt="2024-07-15T20:05:44.523" v="288" actId="114"/>
          <ac:spMkLst>
            <pc:docMk/>
            <pc:sldMk cId="0" sldId="257"/>
            <ac:spMk id="2" creationId="{00000000-0000-0000-0000-000000000000}"/>
          </ac:spMkLst>
        </pc:spChg>
      </pc:sldChg>
      <pc:sldChg chg="modSp mod">
        <pc:chgData name="Emily Calhoun" userId="ef1a48b253f9cf4d" providerId="LiveId" clId="{FD469A48-F635-4976-8466-706AEDBBB429}" dt="2024-07-15T20:08:35.042" v="337" actId="20577"/>
        <pc:sldMkLst>
          <pc:docMk/>
          <pc:sldMk cId="0" sldId="258"/>
        </pc:sldMkLst>
        <pc:spChg chg="mod">
          <ac:chgData name="Emily Calhoun" userId="ef1a48b253f9cf4d" providerId="LiveId" clId="{FD469A48-F635-4976-8466-706AEDBBB429}" dt="2024-07-15T20:08:35.042" v="337" actId="20577"/>
          <ac:spMkLst>
            <pc:docMk/>
            <pc:sldMk cId="0" sldId="258"/>
            <ac:spMk id="2" creationId="{00000000-0000-0000-0000-000000000000}"/>
          </ac:spMkLst>
        </pc:spChg>
      </pc:sldChg>
      <pc:sldChg chg="modSp mod">
        <pc:chgData name="Emily Calhoun" userId="ef1a48b253f9cf4d" providerId="LiveId" clId="{FD469A48-F635-4976-8466-706AEDBBB429}" dt="2024-07-15T20:09:35.993" v="341" actId="1076"/>
        <pc:sldMkLst>
          <pc:docMk/>
          <pc:sldMk cId="0" sldId="259"/>
        </pc:sldMkLst>
        <pc:spChg chg="mod">
          <ac:chgData name="Emily Calhoun" userId="ef1a48b253f9cf4d" providerId="LiveId" clId="{FD469A48-F635-4976-8466-706AEDBBB429}" dt="2024-07-15T20:09:35.993" v="341" actId="1076"/>
          <ac:spMkLst>
            <pc:docMk/>
            <pc:sldMk cId="0" sldId="259"/>
            <ac:spMk id="2" creationId="{00000000-0000-0000-0000-000000000000}"/>
          </ac:spMkLst>
        </pc:spChg>
      </pc:sldChg>
      <pc:sldChg chg="delSp modSp new mod">
        <pc:chgData name="Emily Calhoun" userId="ef1a48b253f9cf4d" providerId="LiveId" clId="{FD469A48-F635-4976-8466-706AEDBBB429}" dt="2024-07-15T19:50:20.283" v="276" actId="207"/>
        <pc:sldMkLst>
          <pc:docMk/>
          <pc:sldMk cId="2646542465" sldId="260"/>
        </pc:sldMkLst>
        <pc:spChg chg="del mod">
          <ac:chgData name="Emily Calhoun" userId="ef1a48b253f9cf4d" providerId="LiveId" clId="{FD469A48-F635-4976-8466-706AEDBBB429}" dt="2024-07-15T19:47:35.588" v="105" actId="21"/>
          <ac:spMkLst>
            <pc:docMk/>
            <pc:sldMk cId="2646542465" sldId="260"/>
            <ac:spMk id="2" creationId="{93422089-300B-7952-0E29-FF77D3D39E90}"/>
          </ac:spMkLst>
        </pc:spChg>
        <pc:spChg chg="mod">
          <ac:chgData name="Emily Calhoun" userId="ef1a48b253f9cf4d" providerId="LiveId" clId="{FD469A48-F635-4976-8466-706AEDBBB429}" dt="2024-07-15T19:50:20.283" v="276" actId="207"/>
          <ac:spMkLst>
            <pc:docMk/>
            <pc:sldMk cId="2646542465" sldId="260"/>
            <ac:spMk id="3" creationId="{9FE50026-830F-A034-E9F8-F10BAABC489E}"/>
          </ac:spMkLst>
        </pc:spChg>
      </pc:sldChg>
      <pc:sldChg chg="modSp new mod">
        <pc:chgData name="Emily Calhoun" userId="ef1a48b253f9cf4d" providerId="LiveId" clId="{FD469A48-F635-4976-8466-706AEDBBB429}" dt="2024-07-15T20:18:24.349" v="750" actId="1076"/>
        <pc:sldMkLst>
          <pc:docMk/>
          <pc:sldMk cId="21499035" sldId="261"/>
        </pc:sldMkLst>
        <pc:spChg chg="mod">
          <ac:chgData name="Emily Calhoun" userId="ef1a48b253f9cf4d" providerId="LiveId" clId="{FD469A48-F635-4976-8466-706AEDBBB429}" dt="2024-07-15T20:15:27.101" v="644" actId="14100"/>
          <ac:spMkLst>
            <pc:docMk/>
            <pc:sldMk cId="21499035" sldId="261"/>
            <ac:spMk id="2" creationId="{C101F33C-9042-7D10-A3E9-E1A41E053A20}"/>
          </ac:spMkLst>
        </pc:spChg>
        <pc:spChg chg="mod">
          <ac:chgData name="Emily Calhoun" userId="ef1a48b253f9cf4d" providerId="LiveId" clId="{FD469A48-F635-4976-8466-706AEDBBB429}" dt="2024-07-15T20:18:24.349" v="750" actId="1076"/>
          <ac:spMkLst>
            <pc:docMk/>
            <pc:sldMk cId="21499035" sldId="261"/>
            <ac:spMk id="3" creationId="{6BF8E531-C24D-92C0-C699-AD674D1E5DA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3786-81FE-48C5-9036-3132E6050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22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1C98-490F-4FC1-8436-0DC59CE70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04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1C98-490F-4FC1-8436-0DC59CE70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2261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1C98-490F-4FC1-8436-0DC59CE70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641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1C98-490F-4FC1-8436-0DC59CE70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446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1C98-490F-4FC1-8436-0DC59CE70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69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7AE7-A263-49DE-BC8D-BFD5D0166B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03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2950-CED8-4E9F-8FD4-F94E21D0BC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3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4233-490F-46EE-892C-18F3A6A261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66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165F6-59FF-4D2C-9767-869805032C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4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38B-1F96-49F6-BB99-DD72173D5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5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574A9-9613-4343-AD4A-7F25A981B6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0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352E9-FB3D-4BA6-9D93-085154FFA2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6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05D3-0C7B-4A63-A4F2-D400F1666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36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8BBB-7A00-4550-AA0F-61EBF8858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9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3466-3626-4190-91BA-988A97E19E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01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FA61C98-490F-4FC1-8436-0DC59CE70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220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09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Chapter Eighteen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92754" y="1981200"/>
            <a:ext cx="6347714" cy="4136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200" b="1" dirty="0">
                <a:solidFill>
                  <a:schemeClr val="accent2">
                    <a:lumMod val="75000"/>
                  </a:schemeClr>
                </a:solidFill>
              </a:rPr>
              <a:t>The Dynamics of Disequilibrium: Making Discomfort Productive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50026-830F-A034-E9F8-F10BAABC4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914400"/>
            <a:ext cx="6347714" cy="512696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>
                <a:solidFill>
                  <a:srgbClr val="4129F3"/>
                </a:solidFill>
              </a:rPr>
              <a:t>“You are only learning if you do not know how to respond.”</a:t>
            </a:r>
          </a:p>
          <a:p>
            <a:pPr marL="0" indent="0">
              <a:buNone/>
            </a:pPr>
            <a:endParaRPr lang="en-US" sz="2800" i="1" dirty="0">
              <a:solidFill>
                <a:srgbClr val="4129F3"/>
              </a:solidFill>
            </a:endParaRPr>
          </a:p>
          <a:p>
            <a:pPr marL="0" indent="0">
              <a:buNone/>
            </a:pPr>
            <a:r>
              <a:rPr lang="en-US" sz="2800" i="1" dirty="0">
                <a:solidFill>
                  <a:srgbClr val="4129F3"/>
                </a:solidFill>
              </a:rPr>
              <a:t>	Herb </a:t>
            </a:r>
            <a:r>
              <a:rPr lang="en-US" sz="2800" i="1" dirty="0" err="1">
                <a:solidFill>
                  <a:srgbClr val="4129F3"/>
                </a:solidFill>
              </a:rPr>
              <a:t>Thelen</a:t>
            </a:r>
            <a:r>
              <a:rPr lang="en-US" sz="2800" i="1" dirty="0">
                <a:solidFill>
                  <a:srgbClr val="4129F3"/>
                </a:solidFill>
              </a:rPr>
              <a:t> to</a:t>
            </a:r>
          </a:p>
          <a:p>
            <a:pPr marL="0" indent="0">
              <a:buNone/>
            </a:pPr>
            <a:r>
              <a:rPr lang="en-US" sz="2800" i="1" dirty="0">
                <a:solidFill>
                  <a:srgbClr val="4129F3"/>
                </a:solidFill>
              </a:rPr>
              <a:t>        Bruce Joyce to</a:t>
            </a:r>
          </a:p>
          <a:p>
            <a:pPr marL="0" indent="0">
              <a:buNone/>
            </a:pPr>
            <a:r>
              <a:rPr lang="en-US" sz="2800" i="1" dirty="0">
                <a:solidFill>
                  <a:srgbClr val="4129F3"/>
                </a:solidFill>
              </a:rPr>
              <a:t>             Emily Calhoun</a:t>
            </a:r>
          </a:p>
        </p:txBody>
      </p:sp>
    </p:spTree>
    <p:extLst>
      <p:ext uri="{BB962C8B-B14F-4D97-AF65-F5344CB8AC3E}">
        <p14:creationId xmlns:p14="http://schemas.microsoft.com/office/powerpoint/2010/main" val="2646542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1F33C-9042-7D10-A3E9-E1A41E053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7086600" cy="91440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Mistakes can facilitate learning!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8E531-C24D-92C0-C699-AD674D1E5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73743"/>
            <a:ext cx="7084194" cy="4517363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400" b="1" dirty="0"/>
              <a:t>Many of us “hate” making mistakes . . . and for some students and writers the fear of mistakes hinder learning.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b="1" dirty="0">
                <a:solidFill>
                  <a:srgbClr val="4129F3"/>
                </a:solidFill>
              </a:rPr>
              <a:t>However, learning often requires the willingness to change one’s mind.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b="1" dirty="0"/>
              <a:t>And here’s a reminder from Mahatma Gandhi:</a:t>
            </a:r>
          </a:p>
          <a:p>
            <a:pPr marL="0" indent="0">
              <a:buNone/>
            </a:pPr>
            <a:r>
              <a:rPr lang="en-US" sz="2400" b="1" dirty="0"/>
              <a:t>“Freedom is not worth having if it does not include the freedom to make mistakes.”</a:t>
            </a:r>
          </a:p>
        </p:txBody>
      </p:sp>
    </p:spTree>
    <p:extLst>
      <p:ext uri="{BB962C8B-B14F-4D97-AF65-F5344CB8AC3E}">
        <p14:creationId xmlns:p14="http://schemas.microsoft.com/office/powerpoint/2010/main" val="21499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63246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C1C1C"/>
                </a:solidFill>
              </a:rPr>
              <a:t>Learning means </a:t>
            </a:r>
            <a:r>
              <a:rPr lang="en-US" sz="2800" b="1" i="1" dirty="0">
                <a:solidFill>
                  <a:srgbClr val="4129F3"/>
                </a:solidFill>
              </a:rPr>
              <a:t>growth</a:t>
            </a:r>
            <a:r>
              <a:rPr lang="en-US" sz="2800" b="1" i="1" dirty="0">
                <a:solidFill>
                  <a:srgbClr val="1C1C1C"/>
                </a:solidFill>
              </a:rPr>
              <a:t>.</a:t>
            </a:r>
          </a:p>
          <a:p>
            <a:endParaRPr lang="en-US" sz="2800" b="1" i="1" dirty="0">
              <a:solidFill>
                <a:srgbClr val="1C1C1C"/>
              </a:solidFill>
            </a:endParaRPr>
          </a:p>
          <a:p>
            <a:r>
              <a:rPr lang="en-US" sz="2800" b="1" i="1" dirty="0">
                <a:solidFill>
                  <a:srgbClr val="1C1C1C"/>
                </a:solidFill>
              </a:rPr>
              <a:t>Growth </a:t>
            </a:r>
            <a:r>
              <a:rPr lang="en-US" sz="2800" b="1" dirty="0">
                <a:solidFill>
                  <a:srgbClr val="1C1C1C"/>
                </a:solidFill>
              </a:rPr>
              <a:t>inherently means </a:t>
            </a:r>
            <a:r>
              <a:rPr lang="en-US" sz="2800" b="1" i="1" dirty="0">
                <a:solidFill>
                  <a:srgbClr val="4129F3"/>
                </a:solidFill>
              </a:rPr>
              <a:t>positive</a:t>
            </a:r>
            <a:r>
              <a:rPr lang="en-US" sz="2800" b="1" dirty="0">
                <a:solidFill>
                  <a:srgbClr val="4129F3"/>
                </a:solidFill>
              </a:rPr>
              <a:t> </a:t>
            </a:r>
            <a:r>
              <a:rPr lang="en-US" sz="2800" b="1" i="1" dirty="0">
                <a:solidFill>
                  <a:srgbClr val="4129F3"/>
                </a:solidFill>
              </a:rPr>
              <a:t>change</a:t>
            </a:r>
            <a:r>
              <a:rPr lang="en-US" sz="2800" b="1" i="1" dirty="0">
                <a:solidFill>
                  <a:srgbClr val="1C1C1C"/>
                </a:solidFill>
              </a:rPr>
              <a:t>.</a:t>
            </a:r>
          </a:p>
          <a:p>
            <a:endParaRPr lang="en-US" sz="2800" b="1" i="1" dirty="0">
              <a:solidFill>
                <a:srgbClr val="1C1C1C"/>
              </a:solidFill>
            </a:endParaRPr>
          </a:p>
          <a:p>
            <a:r>
              <a:rPr lang="en-US" sz="2800" b="1" i="1" dirty="0">
                <a:solidFill>
                  <a:srgbClr val="1C1C1C"/>
                </a:solidFill>
              </a:rPr>
              <a:t>Change </a:t>
            </a:r>
            <a:r>
              <a:rPr lang="en-US" sz="2800" b="1" dirty="0">
                <a:solidFill>
                  <a:srgbClr val="1C1C1C"/>
                </a:solidFill>
              </a:rPr>
              <a:t>in important things like capacity, flexibility, and complexity mean migrating from where you are – </a:t>
            </a:r>
            <a:r>
              <a:rPr lang="en-US" sz="2800" b="1" i="1" dirty="0">
                <a:solidFill>
                  <a:srgbClr val="4129F3"/>
                </a:solidFill>
              </a:rPr>
              <a:t>stretching</a:t>
            </a:r>
            <a:r>
              <a:rPr lang="en-US" sz="2800" b="1" dirty="0">
                <a:solidFill>
                  <a:srgbClr val="1C1C1C"/>
                </a:solidFill>
              </a:rPr>
              <a:t> yourself. </a:t>
            </a:r>
          </a:p>
          <a:p>
            <a:endParaRPr lang="en-US" sz="2800" b="1" dirty="0">
              <a:solidFill>
                <a:srgbClr val="1C1C1C"/>
              </a:solidFill>
            </a:endParaRPr>
          </a:p>
          <a:p>
            <a:r>
              <a:rPr lang="en-US" sz="2800" b="1" dirty="0">
                <a:solidFill>
                  <a:srgbClr val="1C1C1C"/>
                </a:solidFill>
              </a:rPr>
              <a:t>This is true of teachers and students alike – actually everybody in all types of endeavors. </a:t>
            </a:r>
          </a:p>
          <a:p>
            <a:endParaRPr lang="en-US" sz="2800" b="1" dirty="0">
              <a:solidFill>
                <a:srgbClr val="1C1C1C"/>
              </a:solidFill>
            </a:endParaRPr>
          </a:p>
          <a:p>
            <a:r>
              <a:rPr lang="en-US" sz="2800" b="1" dirty="0">
                <a:solidFill>
                  <a:srgbClr val="1C1C1C"/>
                </a:solidFill>
              </a:rPr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7315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1C1C1C"/>
                </a:solidFill>
              </a:rPr>
              <a:t>We can only jump so far up at a given time. </a:t>
            </a:r>
          </a:p>
          <a:p>
            <a:endParaRPr lang="en-US" sz="2800" dirty="0">
              <a:solidFill>
                <a:srgbClr val="1C1C1C"/>
              </a:solidFill>
            </a:endParaRPr>
          </a:p>
          <a:p>
            <a:r>
              <a:rPr lang="en-US" sz="2800" dirty="0">
                <a:solidFill>
                  <a:srgbClr val="1C1C1C"/>
                </a:solidFill>
              </a:rPr>
              <a:t>If learning requires too much of a leap, we are frustrated.</a:t>
            </a:r>
          </a:p>
          <a:p>
            <a:endParaRPr lang="en-US" sz="2800" dirty="0">
              <a:solidFill>
                <a:srgbClr val="1C1C1C"/>
              </a:solidFill>
            </a:endParaRPr>
          </a:p>
          <a:p>
            <a:r>
              <a:rPr lang="en-US" sz="2800" dirty="0">
                <a:solidFill>
                  <a:srgbClr val="1C1C1C"/>
                </a:solidFill>
              </a:rPr>
              <a:t>We are almost there, but if learning tasks require too little, we can be comfortable but probably won’t grow.</a:t>
            </a:r>
          </a:p>
          <a:p>
            <a:endParaRPr lang="en-US" sz="2800" dirty="0">
              <a:solidFill>
                <a:srgbClr val="1C1C1C"/>
              </a:solidFill>
            </a:endParaRPr>
          </a:p>
          <a:p>
            <a:r>
              <a:rPr lang="en-US" sz="2800" dirty="0">
                <a:solidFill>
                  <a:srgbClr val="1C1C1C"/>
                </a:solidFill>
              </a:rPr>
              <a:t>We do best in a state where we are slightly overmatched: we have to move upward,</a:t>
            </a:r>
          </a:p>
          <a:p>
            <a:r>
              <a:rPr lang="en-US" sz="2800" dirty="0">
                <a:solidFill>
                  <a:srgbClr val="1C1C1C"/>
                </a:solidFill>
              </a:rPr>
              <a:t>but not so far that we can’t adjust.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74400"/>
            <a:ext cx="6781800" cy="55092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4129F3"/>
                </a:solidFill>
              </a:rPr>
              <a:t>And so it is as we plan learning experiences for or students.</a:t>
            </a:r>
          </a:p>
          <a:p>
            <a:endParaRPr lang="en-US" sz="2800" b="1" i="1" dirty="0">
              <a:solidFill>
                <a:srgbClr val="4129F3"/>
              </a:solidFill>
            </a:endParaRPr>
          </a:p>
          <a:p>
            <a:r>
              <a:rPr lang="en-US" sz="2800" b="1" i="1" dirty="0">
                <a:solidFill>
                  <a:srgbClr val="4129F3"/>
                </a:solidFill>
              </a:rPr>
              <a:t>If we plan so that they can keep on at their current level, they won’t move upward. </a:t>
            </a:r>
          </a:p>
          <a:p>
            <a:endParaRPr lang="en-US" sz="2800" b="1" i="1" dirty="0">
              <a:solidFill>
                <a:srgbClr val="4129F3"/>
              </a:solidFill>
            </a:endParaRPr>
          </a:p>
          <a:p>
            <a:r>
              <a:rPr lang="en-US" sz="2800" b="1" i="1" dirty="0">
                <a:solidFill>
                  <a:srgbClr val="4129F3"/>
                </a:solidFill>
              </a:rPr>
              <a:t>If we ask too much, they can’t manage.</a:t>
            </a:r>
          </a:p>
          <a:p>
            <a:endParaRPr lang="en-US" sz="2800" b="1" i="1" dirty="0">
              <a:solidFill>
                <a:srgbClr val="4129F3"/>
              </a:solidFill>
            </a:endParaRPr>
          </a:p>
          <a:p>
            <a:r>
              <a:rPr lang="en-US" sz="3600" b="1" i="1" dirty="0">
                <a:solidFill>
                  <a:srgbClr val="4129F3"/>
                </a:solidFill>
              </a:rPr>
              <a:t>That’s the oxymoron of teaching!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9650</TotalTime>
  <Words>272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Chapter Eighteen</vt:lpstr>
      <vt:lpstr>PowerPoint Presentation</vt:lpstr>
      <vt:lpstr>Mistakes can facilitate learning!</vt:lpstr>
      <vt:lpstr>PowerPoint Presentation</vt:lpstr>
      <vt:lpstr>PowerPoint Presentation</vt:lpstr>
      <vt:lpstr>PowerPoint Presentation</vt:lpstr>
    </vt:vector>
  </TitlesOfParts>
  <Manager/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Optimal Mismatch</dc:title>
  <dc:subject/>
  <dc:creator>Bruce Joyce</dc:creator>
  <cp:keywords/>
  <dc:description/>
  <cp:lastModifiedBy>Emily Calhoun</cp:lastModifiedBy>
  <cp:revision>89</cp:revision>
  <cp:lastPrinted>1601-01-01T00:00:00Z</cp:lastPrinted>
  <dcterms:created xsi:type="dcterms:W3CDTF">2013-09-08T19:39:26Z</dcterms:created>
  <dcterms:modified xsi:type="dcterms:W3CDTF">2024-07-15T20:19:43Z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TC010902871033</vt:lpwstr>
  </property>
</Properties>
</file>