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59" r:id="rId5"/>
    <p:sldId id="260" r:id="rId6"/>
    <p:sldId id="261"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C1C"/>
    <a:srgbClr val="4D4D4D"/>
    <a:srgbClr val="777777"/>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6" d="100"/>
          <a:sy n="66" d="100"/>
        </p:scale>
        <p:origin x="128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Calhoun" userId="ef1a48b253f9cf4d" providerId="LiveId" clId="{771A31B2-D69C-4CC3-8A85-69E58126AA5D}"/>
    <pc:docChg chg="custSel modSld">
      <pc:chgData name="Emily Calhoun" userId="ef1a48b253f9cf4d" providerId="LiveId" clId="{771A31B2-D69C-4CC3-8A85-69E58126AA5D}" dt="2024-07-15T18:27:16.912" v="38" actId="1076"/>
      <pc:docMkLst>
        <pc:docMk/>
      </pc:docMkLst>
      <pc:sldChg chg="addSp delSp modSp mod modClrScheme chgLayout">
        <pc:chgData name="Emily Calhoun" userId="ef1a48b253f9cf4d" providerId="LiveId" clId="{771A31B2-D69C-4CC3-8A85-69E58126AA5D}" dt="2024-07-15T18:27:16.912" v="38" actId="1076"/>
        <pc:sldMkLst>
          <pc:docMk/>
          <pc:sldMk cId="3863504145" sldId="263"/>
        </pc:sldMkLst>
        <pc:spChg chg="add mod">
          <ac:chgData name="Emily Calhoun" userId="ef1a48b253f9cf4d" providerId="LiveId" clId="{771A31B2-D69C-4CC3-8A85-69E58126AA5D}" dt="2024-07-15T18:26:32.518" v="33" actId="14100"/>
          <ac:spMkLst>
            <pc:docMk/>
            <pc:sldMk cId="3863504145" sldId="263"/>
            <ac:spMk id="2" creationId="{179BFCEA-8B38-6857-784E-DE35F5E29CBA}"/>
          </ac:spMkLst>
        </pc:spChg>
        <pc:spChg chg="add del mod">
          <ac:chgData name="Emily Calhoun" userId="ef1a48b253f9cf4d" providerId="LiveId" clId="{771A31B2-D69C-4CC3-8A85-69E58126AA5D}" dt="2024-07-15T18:27:00.576" v="36" actId="478"/>
          <ac:spMkLst>
            <pc:docMk/>
            <pc:sldMk cId="3863504145" sldId="263"/>
            <ac:spMk id="3" creationId="{5F1A9C26-BB40-76E3-E949-B179880D0497}"/>
          </ac:spMkLst>
        </pc:spChg>
        <pc:spChg chg="add mod">
          <ac:chgData name="Emily Calhoun" userId="ef1a48b253f9cf4d" providerId="LiveId" clId="{771A31B2-D69C-4CC3-8A85-69E58126AA5D}" dt="2024-07-15T18:27:09.963" v="37"/>
          <ac:spMkLst>
            <pc:docMk/>
            <pc:sldMk cId="3863504145" sldId="263"/>
            <ac:spMk id="5" creationId="{37121AE5-C6F8-25A9-92E6-C733DDBDE9F0}"/>
          </ac:spMkLst>
        </pc:spChg>
        <pc:spChg chg="add mod">
          <ac:chgData name="Emily Calhoun" userId="ef1a48b253f9cf4d" providerId="LiveId" clId="{771A31B2-D69C-4CC3-8A85-69E58126AA5D}" dt="2024-07-15T18:27:09.963" v="37"/>
          <ac:spMkLst>
            <pc:docMk/>
            <pc:sldMk cId="3863504145" sldId="263"/>
            <ac:spMk id="6" creationId="{77C1BA1D-6E01-4C8F-4F77-AB69A3ECA350}"/>
          </ac:spMkLst>
        </pc:spChg>
        <pc:spChg chg="add mod">
          <ac:chgData name="Emily Calhoun" userId="ef1a48b253f9cf4d" providerId="LiveId" clId="{771A31B2-D69C-4CC3-8A85-69E58126AA5D}" dt="2024-07-15T18:27:09.963" v="37"/>
          <ac:spMkLst>
            <pc:docMk/>
            <pc:sldMk cId="3863504145" sldId="263"/>
            <ac:spMk id="7" creationId="{13C1247C-7A0C-CAA1-54CE-04697F4FFF83}"/>
          </ac:spMkLst>
        </pc:spChg>
        <pc:spChg chg="add mod">
          <ac:chgData name="Emily Calhoun" userId="ef1a48b253f9cf4d" providerId="LiveId" clId="{771A31B2-D69C-4CC3-8A85-69E58126AA5D}" dt="2024-07-15T18:27:09.963" v="37"/>
          <ac:spMkLst>
            <pc:docMk/>
            <pc:sldMk cId="3863504145" sldId="263"/>
            <ac:spMk id="8" creationId="{9E97D20A-F811-E40D-9659-4EA3A518B225}"/>
          </ac:spMkLst>
        </pc:spChg>
        <pc:spChg chg="add mod">
          <ac:chgData name="Emily Calhoun" userId="ef1a48b253f9cf4d" providerId="LiveId" clId="{771A31B2-D69C-4CC3-8A85-69E58126AA5D}" dt="2024-07-15T18:27:09.963" v="37"/>
          <ac:spMkLst>
            <pc:docMk/>
            <pc:sldMk cId="3863504145" sldId="263"/>
            <ac:spMk id="9" creationId="{E4181CF5-8CF5-2BFF-797A-2802F37FE97F}"/>
          </ac:spMkLst>
        </pc:spChg>
        <pc:spChg chg="add mod">
          <ac:chgData name="Emily Calhoun" userId="ef1a48b253f9cf4d" providerId="LiveId" clId="{771A31B2-D69C-4CC3-8A85-69E58126AA5D}" dt="2024-07-15T18:27:09.963" v="37"/>
          <ac:spMkLst>
            <pc:docMk/>
            <pc:sldMk cId="3863504145" sldId="263"/>
            <ac:spMk id="10" creationId="{B09172AE-B510-5DB6-EFA7-BECBB411C479}"/>
          </ac:spMkLst>
        </pc:spChg>
        <pc:spChg chg="add mod">
          <ac:chgData name="Emily Calhoun" userId="ef1a48b253f9cf4d" providerId="LiveId" clId="{771A31B2-D69C-4CC3-8A85-69E58126AA5D}" dt="2024-07-15T18:27:09.963" v="37"/>
          <ac:spMkLst>
            <pc:docMk/>
            <pc:sldMk cId="3863504145" sldId="263"/>
            <ac:spMk id="11" creationId="{77128461-DBD5-7B30-B65E-19E02B7062F7}"/>
          </ac:spMkLst>
        </pc:spChg>
        <pc:spChg chg="add mod">
          <ac:chgData name="Emily Calhoun" userId="ef1a48b253f9cf4d" providerId="LiveId" clId="{771A31B2-D69C-4CC3-8A85-69E58126AA5D}" dt="2024-07-15T18:27:09.963" v="37"/>
          <ac:spMkLst>
            <pc:docMk/>
            <pc:sldMk cId="3863504145" sldId="263"/>
            <ac:spMk id="12" creationId="{F218B8CF-73F1-C9F2-79BB-610DA96F83BB}"/>
          </ac:spMkLst>
        </pc:spChg>
        <pc:spChg chg="add mod">
          <ac:chgData name="Emily Calhoun" userId="ef1a48b253f9cf4d" providerId="LiveId" clId="{771A31B2-D69C-4CC3-8A85-69E58126AA5D}" dt="2024-07-15T18:27:09.963" v="37"/>
          <ac:spMkLst>
            <pc:docMk/>
            <pc:sldMk cId="3863504145" sldId="263"/>
            <ac:spMk id="13" creationId="{4113E8E9-3EE7-181C-30AC-F8265D798DF7}"/>
          </ac:spMkLst>
        </pc:spChg>
        <pc:spChg chg="add mod">
          <ac:chgData name="Emily Calhoun" userId="ef1a48b253f9cf4d" providerId="LiveId" clId="{771A31B2-D69C-4CC3-8A85-69E58126AA5D}" dt="2024-07-15T18:27:09.963" v="37"/>
          <ac:spMkLst>
            <pc:docMk/>
            <pc:sldMk cId="3863504145" sldId="263"/>
            <ac:spMk id="14" creationId="{85ACB19C-EE10-9710-1A5F-539F73D89C63}"/>
          </ac:spMkLst>
        </pc:spChg>
        <pc:spChg chg="add mod">
          <ac:chgData name="Emily Calhoun" userId="ef1a48b253f9cf4d" providerId="LiveId" clId="{771A31B2-D69C-4CC3-8A85-69E58126AA5D}" dt="2024-07-15T18:27:09.963" v="37"/>
          <ac:spMkLst>
            <pc:docMk/>
            <pc:sldMk cId="3863504145" sldId="263"/>
            <ac:spMk id="15" creationId="{57EFD5FA-AC11-997B-9B2F-225442486C22}"/>
          </ac:spMkLst>
        </pc:spChg>
        <pc:grpChg chg="add mod">
          <ac:chgData name="Emily Calhoun" userId="ef1a48b253f9cf4d" providerId="LiveId" clId="{771A31B2-D69C-4CC3-8A85-69E58126AA5D}" dt="2024-07-15T18:27:16.912" v="38" actId="1076"/>
          <ac:grpSpMkLst>
            <pc:docMk/>
            <pc:sldMk cId="3863504145" sldId="263"/>
            <ac:grpSpMk id="4" creationId="{FDC45D19-5647-A05E-4245-9DE476320AAD}"/>
          </ac:grpSpMkLst>
        </pc:gr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4556B-EBD1-408A-A3FD-5ED19C078C2A}" type="slidenum">
              <a:rPr lang="en-US" smtClean="0"/>
              <a:pPr/>
              <a:t>‹#›</a:t>
            </a:fld>
            <a:endParaRPr lang="en-US"/>
          </a:p>
        </p:txBody>
      </p:sp>
    </p:spTree>
    <p:extLst>
      <p:ext uri="{BB962C8B-B14F-4D97-AF65-F5344CB8AC3E}">
        <p14:creationId xmlns:p14="http://schemas.microsoft.com/office/powerpoint/2010/main" val="2783944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E114A-CA27-44A1-84B0-4540F2407D5C}" type="slidenum">
              <a:rPr lang="en-US" smtClean="0"/>
              <a:pPr/>
              <a:t>‹#›</a:t>
            </a:fld>
            <a:endParaRPr lang="en-US"/>
          </a:p>
        </p:txBody>
      </p:sp>
    </p:spTree>
    <p:extLst>
      <p:ext uri="{BB962C8B-B14F-4D97-AF65-F5344CB8AC3E}">
        <p14:creationId xmlns:p14="http://schemas.microsoft.com/office/powerpoint/2010/main" val="2580857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E114A-CA27-44A1-84B0-4540F2407D5C}"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74260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E114A-CA27-44A1-84B0-4540F2407D5C}" type="slidenum">
              <a:rPr lang="en-US" smtClean="0"/>
              <a:pPr/>
              <a:t>‹#›</a:t>
            </a:fld>
            <a:endParaRPr lang="en-US"/>
          </a:p>
        </p:txBody>
      </p:sp>
    </p:spTree>
    <p:extLst>
      <p:ext uri="{BB962C8B-B14F-4D97-AF65-F5344CB8AC3E}">
        <p14:creationId xmlns:p14="http://schemas.microsoft.com/office/powerpoint/2010/main" val="1286608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E114A-CA27-44A1-84B0-4540F2407D5C}"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97902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E114A-CA27-44A1-84B0-4540F2407D5C}" type="slidenum">
              <a:rPr lang="en-US" smtClean="0"/>
              <a:pPr/>
              <a:t>‹#›</a:t>
            </a:fld>
            <a:endParaRPr lang="en-US"/>
          </a:p>
        </p:txBody>
      </p:sp>
    </p:spTree>
    <p:extLst>
      <p:ext uri="{BB962C8B-B14F-4D97-AF65-F5344CB8AC3E}">
        <p14:creationId xmlns:p14="http://schemas.microsoft.com/office/powerpoint/2010/main" val="3239645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9B810-F865-4E27-B1F0-BA97A23F9E38}" type="slidenum">
              <a:rPr lang="en-US" smtClean="0"/>
              <a:pPr/>
              <a:t>‹#›</a:t>
            </a:fld>
            <a:endParaRPr lang="en-US"/>
          </a:p>
        </p:txBody>
      </p:sp>
    </p:spTree>
    <p:extLst>
      <p:ext uri="{BB962C8B-B14F-4D97-AF65-F5344CB8AC3E}">
        <p14:creationId xmlns:p14="http://schemas.microsoft.com/office/powerpoint/2010/main" val="2465482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864C2-35B9-44E7-9E87-AD507A8C418B}" type="slidenum">
              <a:rPr lang="en-US" smtClean="0"/>
              <a:pPr/>
              <a:t>‹#›</a:t>
            </a:fld>
            <a:endParaRPr lang="en-US"/>
          </a:p>
        </p:txBody>
      </p:sp>
    </p:spTree>
    <p:extLst>
      <p:ext uri="{BB962C8B-B14F-4D97-AF65-F5344CB8AC3E}">
        <p14:creationId xmlns:p14="http://schemas.microsoft.com/office/powerpoint/2010/main" val="2817379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9C181-8D6F-4465-B100-592B4C9E4BB7}" type="slidenum">
              <a:rPr lang="en-US" smtClean="0"/>
              <a:pPr/>
              <a:t>‹#›</a:t>
            </a:fld>
            <a:endParaRPr lang="en-US"/>
          </a:p>
        </p:txBody>
      </p:sp>
    </p:spTree>
    <p:extLst>
      <p:ext uri="{BB962C8B-B14F-4D97-AF65-F5344CB8AC3E}">
        <p14:creationId xmlns:p14="http://schemas.microsoft.com/office/powerpoint/2010/main" val="273410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586C4-5263-4B7D-A26B-933C8C866DF8}" type="slidenum">
              <a:rPr lang="en-US" smtClean="0"/>
              <a:pPr/>
              <a:t>‹#›</a:t>
            </a:fld>
            <a:endParaRPr lang="en-US"/>
          </a:p>
        </p:txBody>
      </p:sp>
    </p:spTree>
    <p:extLst>
      <p:ext uri="{BB962C8B-B14F-4D97-AF65-F5344CB8AC3E}">
        <p14:creationId xmlns:p14="http://schemas.microsoft.com/office/powerpoint/2010/main" val="2291821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2511AA-0667-4242-A4C0-6040AB0431FE}" type="slidenum">
              <a:rPr lang="en-US" smtClean="0"/>
              <a:pPr/>
              <a:t>‹#›</a:t>
            </a:fld>
            <a:endParaRPr lang="en-US"/>
          </a:p>
        </p:txBody>
      </p:sp>
    </p:spTree>
    <p:extLst>
      <p:ext uri="{BB962C8B-B14F-4D97-AF65-F5344CB8AC3E}">
        <p14:creationId xmlns:p14="http://schemas.microsoft.com/office/powerpoint/2010/main" val="951403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467E74-5FCA-4341-BF1C-38284FD21C20}" type="slidenum">
              <a:rPr lang="en-US" smtClean="0"/>
              <a:pPr/>
              <a:t>‹#›</a:t>
            </a:fld>
            <a:endParaRPr lang="en-US"/>
          </a:p>
        </p:txBody>
      </p:sp>
    </p:spTree>
    <p:extLst>
      <p:ext uri="{BB962C8B-B14F-4D97-AF65-F5344CB8AC3E}">
        <p14:creationId xmlns:p14="http://schemas.microsoft.com/office/powerpoint/2010/main" val="3342017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493230-8889-4036-BC8B-FC54B636C03D}" type="slidenum">
              <a:rPr lang="en-US" smtClean="0"/>
              <a:pPr/>
              <a:t>‹#›</a:t>
            </a:fld>
            <a:endParaRPr lang="en-US"/>
          </a:p>
        </p:txBody>
      </p:sp>
    </p:spTree>
    <p:extLst>
      <p:ext uri="{BB962C8B-B14F-4D97-AF65-F5344CB8AC3E}">
        <p14:creationId xmlns:p14="http://schemas.microsoft.com/office/powerpoint/2010/main" val="3067394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C21210-F63B-482F-96ED-041670D50102}" type="slidenum">
              <a:rPr lang="en-US" smtClean="0"/>
              <a:pPr/>
              <a:t>‹#›</a:t>
            </a:fld>
            <a:endParaRPr lang="en-US"/>
          </a:p>
        </p:txBody>
      </p:sp>
    </p:spTree>
    <p:extLst>
      <p:ext uri="{BB962C8B-B14F-4D97-AF65-F5344CB8AC3E}">
        <p14:creationId xmlns:p14="http://schemas.microsoft.com/office/powerpoint/2010/main" val="274587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B0ABF-684C-4E7E-9100-D4F716ADDADD}" type="slidenum">
              <a:rPr lang="en-US" smtClean="0"/>
              <a:pPr/>
              <a:t>‹#›</a:t>
            </a:fld>
            <a:endParaRPr lang="en-US"/>
          </a:p>
        </p:txBody>
      </p:sp>
    </p:spTree>
    <p:extLst>
      <p:ext uri="{BB962C8B-B14F-4D97-AF65-F5344CB8AC3E}">
        <p14:creationId xmlns:p14="http://schemas.microsoft.com/office/powerpoint/2010/main" val="1061452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B50FBA-D754-4E2A-8DED-9D4C32E4AD81}" type="slidenum">
              <a:rPr lang="en-US" smtClean="0"/>
              <a:pPr/>
              <a:t>‹#›</a:t>
            </a:fld>
            <a:endParaRPr lang="en-US"/>
          </a:p>
        </p:txBody>
      </p:sp>
    </p:spTree>
    <p:extLst>
      <p:ext uri="{BB962C8B-B14F-4D97-AF65-F5344CB8AC3E}">
        <p14:creationId xmlns:p14="http://schemas.microsoft.com/office/powerpoint/2010/main" val="100830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E0E114A-CA27-44A1-84B0-4540F2407D5C}" type="slidenum">
              <a:rPr lang="en-US" smtClean="0"/>
              <a:pPr/>
              <a:t>‹#›</a:t>
            </a:fld>
            <a:endParaRPr lang="en-US"/>
          </a:p>
        </p:txBody>
      </p:sp>
    </p:spTree>
    <p:extLst>
      <p:ext uri="{BB962C8B-B14F-4D97-AF65-F5344CB8AC3E}">
        <p14:creationId xmlns:p14="http://schemas.microsoft.com/office/powerpoint/2010/main" val="1505471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09600"/>
          </a:xfrm>
        </p:spPr>
        <p:txBody>
          <a:bodyPr>
            <a:normAutofit fontScale="90000"/>
          </a:bodyPr>
          <a:lstStyle/>
          <a:p>
            <a:r>
              <a:rPr lang="en-US" b="1" dirty="0">
                <a:solidFill>
                  <a:schemeClr val="tx1"/>
                </a:solidFill>
              </a:rPr>
              <a:t>Chapter Sixteen</a:t>
            </a:r>
          </a:p>
        </p:txBody>
      </p:sp>
      <p:sp>
        <p:nvSpPr>
          <p:cNvPr id="3" name="Subtitle 2"/>
          <p:cNvSpPr>
            <a:spLocks noGrp="1"/>
          </p:cNvSpPr>
          <p:nvPr>
            <p:ph idx="1"/>
          </p:nvPr>
        </p:nvSpPr>
        <p:spPr>
          <a:xfrm>
            <a:off x="609599" y="1676400"/>
            <a:ext cx="6347714" cy="3880773"/>
          </a:xfrm>
        </p:spPr>
        <p:txBody>
          <a:bodyPr/>
          <a:lstStyle/>
          <a:p>
            <a:pPr marL="0" indent="0">
              <a:buNone/>
            </a:pPr>
            <a:endParaRPr lang="en-US" dirty="0"/>
          </a:p>
          <a:p>
            <a:pPr marL="0" indent="0">
              <a:buNone/>
            </a:pPr>
            <a:endParaRPr lang="en-US" dirty="0"/>
          </a:p>
          <a:p>
            <a:pPr marL="0" indent="0">
              <a:buNone/>
            </a:pPr>
            <a:r>
              <a:rPr lang="en-US" sz="5400" b="1" dirty="0">
                <a:solidFill>
                  <a:schemeClr val="accent2">
                    <a:lumMod val="75000"/>
                  </a:schemeClr>
                </a:solidFill>
              </a:rPr>
              <a:t>Mastery Learning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838200"/>
            <a:ext cx="7315200" cy="1384995"/>
          </a:xfrm>
          <a:prstGeom prst="rect">
            <a:avLst/>
          </a:prstGeom>
          <a:noFill/>
        </p:spPr>
        <p:txBody>
          <a:bodyPr wrap="square" rtlCol="0">
            <a:spAutoFit/>
          </a:bodyPr>
          <a:lstStyle/>
          <a:p>
            <a:r>
              <a:rPr lang="en-US" sz="2800" b="1" dirty="0">
                <a:solidFill>
                  <a:srgbClr val="1C1C1C"/>
                </a:solidFill>
              </a:rPr>
              <a:t>Mastery learning is based on several concepts. </a:t>
            </a:r>
          </a:p>
          <a:p>
            <a:endParaRPr lang="en-US" sz="2800" b="1" dirty="0">
              <a:solidFill>
                <a:srgbClr val="1C1C1C"/>
              </a:solidFill>
            </a:endParaRPr>
          </a:p>
        </p:txBody>
      </p:sp>
      <p:sp>
        <p:nvSpPr>
          <p:cNvPr id="4" name="Content Placeholder 3">
            <a:extLst>
              <a:ext uri="{FF2B5EF4-FFF2-40B4-BE49-F238E27FC236}">
                <a16:creationId xmlns:a16="http://schemas.microsoft.com/office/drawing/2014/main" id="{9827EBA5-0FE4-8250-4368-D58C9D01B530}"/>
              </a:ext>
            </a:extLst>
          </p:cNvPr>
          <p:cNvSpPr>
            <a:spLocks noGrp="1"/>
          </p:cNvSpPr>
          <p:nvPr>
            <p:ph idx="1"/>
          </p:nvPr>
        </p:nvSpPr>
        <p:spPr/>
        <p:txBody>
          <a:bodyPr>
            <a:normAutofit/>
          </a:bodyPr>
          <a:lstStyle/>
          <a:p>
            <a:r>
              <a:rPr lang="en-US" sz="2800" kern="100" dirty="0">
                <a:effectLst/>
                <a:latin typeface="Calibri" panose="020F0502020204030204" pitchFamily="34" charset="0"/>
                <a:ea typeface="Calibri" panose="020F0502020204030204" pitchFamily="34" charset="0"/>
                <a:cs typeface="Times New Roman" panose="02020603050405020304" pitchFamily="18" charset="0"/>
              </a:rPr>
              <a:t>Central is the concept of staying with something until it is thoroughly learned, is mastered, and will stay learned. The students are taught to continue practice or rehearsal until they know they have the content--whether skill or knowledge--fully in hand.</a:t>
            </a:r>
          </a:p>
          <a:p>
            <a:pPr marL="0"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9DC4E-36EB-4D95-103F-33644B9150C2}"/>
              </a:ext>
            </a:extLst>
          </p:cNvPr>
          <p:cNvSpPr>
            <a:spLocks noGrp="1"/>
          </p:cNvSpPr>
          <p:nvPr>
            <p:ph type="title"/>
          </p:nvPr>
        </p:nvSpPr>
        <p:spPr>
          <a:xfrm>
            <a:off x="609600" y="381000"/>
            <a:ext cx="6347713" cy="1320800"/>
          </a:xfrm>
        </p:spPr>
        <p:txBody>
          <a:bodyPr>
            <a:normAutofit fontScale="90000"/>
          </a:bodyPr>
          <a:lstStyle/>
          <a:p>
            <a:r>
              <a:rPr lang="en-US" sz="3600" b="1" kern="100" dirty="0">
                <a:solidFill>
                  <a:schemeClr val="accent2">
                    <a:lumMod val="75000"/>
                  </a:schemeClr>
                </a:solidFill>
                <a:effectLst/>
                <a:latin typeface="+mj-lt"/>
                <a:ea typeface="Calibri" panose="020F0502020204030204" pitchFamily="34" charset="0"/>
                <a:cs typeface="Times New Roman" panose="02020603050405020304" pitchFamily="18" charset="0"/>
              </a:rPr>
              <a:t>Second is the concept of time. If more time is needed, then it should be provided. </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210F4C5-8066-18D4-C205-F0C137263545}"/>
              </a:ext>
            </a:extLst>
          </p:cNvPr>
          <p:cNvSpPr>
            <a:spLocks noGrp="1"/>
          </p:cNvSpPr>
          <p:nvPr>
            <p:ph idx="1"/>
          </p:nvPr>
        </p:nvSpPr>
        <p:spPr/>
        <p:txBody>
          <a:bodyPr>
            <a:normAutofit/>
          </a:bodyPr>
          <a:lstStyle/>
          <a:p>
            <a:r>
              <a:rPr lang="en-US" sz="2800" dirty="0"/>
              <a:t>Learning takes precedence over covering content in specified amounts of time.</a:t>
            </a:r>
          </a:p>
          <a:p>
            <a:r>
              <a:rPr lang="en-US" sz="2800" dirty="0"/>
              <a:t>Students need to share responsibility for finding time: 20 minutes of practice or of homework may be 40 minutes for another.</a:t>
            </a:r>
          </a:p>
        </p:txBody>
      </p:sp>
    </p:spTree>
    <p:extLst>
      <p:ext uri="{BB962C8B-B14F-4D97-AF65-F5344CB8AC3E}">
        <p14:creationId xmlns:p14="http://schemas.microsoft.com/office/powerpoint/2010/main" val="3571945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82067"/>
            <a:ext cx="7239000" cy="5693866"/>
          </a:xfrm>
          <a:prstGeom prst="rect">
            <a:avLst/>
          </a:prstGeom>
          <a:noFill/>
        </p:spPr>
        <p:txBody>
          <a:bodyPr wrap="square" rtlCol="0">
            <a:spAutoFit/>
          </a:bodyPr>
          <a:lstStyle/>
          <a:p>
            <a:r>
              <a:rPr lang="en-US" sz="2800" b="1" dirty="0">
                <a:solidFill>
                  <a:srgbClr val="1C1C1C"/>
                </a:solidFill>
              </a:rPr>
              <a:t>Prerequisites for learning tasks are identified and measured. They need to be mastered before instruction begins.</a:t>
            </a:r>
          </a:p>
          <a:p>
            <a:endParaRPr lang="en-US" sz="2800" b="1" dirty="0">
              <a:solidFill>
                <a:srgbClr val="1C1C1C"/>
              </a:solidFill>
            </a:endParaRPr>
          </a:p>
          <a:p>
            <a:r>
              <a:rPr lang="en-US" sz="2800" b="1" dirty="0">
                <a:solidFill>
                  <a:srgbClr val="1C1C1C"/>
                </a:solidFill>
              </a:rPr>
              <a:t>Pretests also measure whether content has been learned </a:t>
            </a:r>
            <a:r>
              <a:rPr lang="en-US" sz="2800" b="1" dirty="0">
                <a:solidFill>
                  <a:srgbClr val="FF0000"/>
                </a:solidFill>
              </a:rPr>
              <a:t>before</a:t>
            </a:r>
            <a:r>
              <a:rPr lang="en-US" sz="2800" b="1" dirty="0">
                <a:solidFill>
                  <a:srgbClr val="1C1C1C"/>
                </a:solidFill>
              </a:rPr>
              <a:t> instruction commences and how much needs to be learned in any given area. </a:t>
            </a:r>
          </a:p>
          <a:p>
            <a:endParaRPr lang="en-US" sz="2800" b="1" dirty="0">
              <a:solidFill>
                <a:srgbClr val="1C1C1C"/>
              </a:solidFill>
            </a:endParaRPr>
          </a:p>
          <a:p>
            <a:r>
              <a:rPr lang="en-US" sz="2800" b="1" dirty="0">
                <a:solidFill>
                  <a:srgbClr val="1C1C1C"/>
                </a:solidFill>
              </a:rPr>
              <a:t>Pre and post-assessments also are used to measure gain and whether additional instruction is needed.  </a:t>
            </a:r>
          </a:p>
          <a:p>
            <a:endParaRPr lang="en-US" sz="2800" b="1" dirty="0">
              <a:solidFill>
                <a:srgbClr val="1C1C1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7620000" cy="6124754"/>
          </a:xfrm>
          <a:prstGeom prst="rect">
            <a:avLst/>
          </a:prstGeom>
          <a:noFill/>
        </p:spPr>
        <p:txBody>
          <a:bodyPr wrap="square" rtlCol="0">
            <a:spAutoFit/>
          </a:bodyPr>
          <a:lstStyle/>
          <a:p>
            <a:pPr marL="514350" indent="-514350">
              <a:buAutoNum type="arabicPeriod"/>
            </a:pPr>
            <a:r>
              <a:rPr lang="en-US" sz="2800" dirty="0"/>
              <a:t>Mastery of any subject is defined in terms of sets of major objectives that represent the purposes of the course or unit.</a:t>
            </a:r>
          </a:p>
          <a:p>
            <a:endParaRPr lang="en-US" sz="2800" dirty="0"/>
          </a:p>
          <a:p>
            <a:r>
              <a:rPr lang="en-US" sz="2800" dirty="0"/>
              <a:t>2. The larger substance is then divided </a:t>
            </a:r>
            <a:br>
              <a:rPr lang="en-US" sz="2800" dirty="0"/>
            </a:br>
            <a:r>
              <a:rPr lang="en-US" sz="2800" dirty="0"/>
              <a:t>    into sets of relatively small learning </a:t>
            </a:r>
            <a:br>
              <a:rPr lang="en-US" sz="2800" dirty="0"/>
            </a:br>
            <a:r>
              <a:rPr lang="en-US" sz="2800" dirty="0"/>
              <a:t>    units, each one accompanied by its own </a:t>
            </a:r>
            <a:br>
              <a:rPr lang="en-US" sz="2800" dirty="0"/>
            </a:br>
            <a:r>
              <a:rPr lang="en-US" sz="2800" dirty="0"/>
              <a:t>    objectives, which are parts of the </a:t>
            </a:r>
            <a:br>
              <a:rPr lang="en-US" sz="2800" dirty="0"/>
            </a:br>
            <a:r>
              <a:rPr lang="en-US" sz="2800" dirty="0"/>
              <a:t>    larger ones or thought essential to their </a:t>
            </a:r>
            <a:br>
              <a:rPr lang="en-US" sz="2800" dirty="0"/>
            </a:br>
            <a:r>
              <a:rPr lang="en-US" sz="2800" dirty="0"/>
              <a:t>    mastery.</a:t>
            </a:r>
          </a:p>
          <a:p>
            <a:endParaRPr lang="en-US" sz="2800" dirty="0"/>
          </a:p>
          <a:p>
            <a:r>
              <a:rPr lang="en-US" sz="2800" dirty="0"/>
              <a:t>3. Learning materials are then identified </a:t>
            </a:r>
            <a:br>
              <a:rPr lang="en-US" sz="2800" dirty="0"/>
            </a:br>
            <a:r>
              <a:rPr lang="en-US" sz="2800" dirty="0"/>
              <a:t>    and the instructional approach (Model of </a:t>
            </a:r>
            <a:br>
              <a:rPr lang="en-US" sz="2800" dirty="0"/>
            </a:br>
            <a:r>
              <a:rPr lang="en-US" sz="2800" dirty="0"/>
              <a:t>    Teaching) selected.</a:t>
            </a:r>
            <a:endParaRPr lang="en-US" dirty="0">
              <a:solidFill>
                <a:srgbClr val="FFFF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09600"/>
            <a:ext cx="7467600" cy="5262979"/>
          </a:xfrm>
          <a:prstGeom prst="rect">
            <a:avLst/>
          </a:prstGeom>
        </p:spPr>
        <p:txBody>
          <a:bodyPr wrap="square">
            <a:spAutoFit/>
          </a:bodyPr>
          <a:lstStyle/>
          <a:p>
            <a:r>
              <a:rPr lang="en-US" sz="2400" b="1" dirty="0"/>
              <a:t>4</a:t>
            </a:r>
            <a:r>
              <a:rPr lang="en-US" sz="2400" dirty="0"/>
              <a:t>. Each unit is accompanied by brief diagnostic </a:t>
            </a:r>
            <a:br>
              <a:rPr lang="en-US" sz="2400" dirty="0"/>
            </a:br>
            <a:r>
              <a:rPr lang="en-US" sz="2400" dirty="0"/>
              <a:t>    tests that measure the student’s developing </a:t>
            </a:r>
            <a:br>
              <a:rPr lang="en-US" sz="2400" dirty="0"/>
            </a:br>
            <a:r>
              <a:rPr lang="en-US" sz="2400" dirty="0"/>
              <a:t>    progress (the formative evaluation) and identify </a:t>
            </a:r>
            <a:br>
              <a:rPr lang="en-US" sz="2400" dirty="0"/>
            </a:br>
            <a:r>
              <a:rPr lang="en-US" sz="2400" dirty="0"/>
              <a:t>    the particular problems each student is having. </a:t>
            </a:r>
          </a:p>
          <a:p>
            <a:endParaRPr lang="en-US" sz="2400" dirty="0"/>
          </a:p>
          <a:p>
            <a:r>
              <a:rPr lang="en-US" sz="2400" dirty="0"/>
              <a:t>    Knowledge of progress is fed back to the </a:t>
            </a:r>
            <a:br>
              <a:rPr lang="en-US" sz="2400" dirty="0"/>
            </a:br>
            <a:r>
              <a:rPr lang="en-US" sz="2400" dirty="0"/>
              <a:t>    students to act as a reinforcement. (Praise and </a:t>
            </a:r>
            <a:br>
              <a:rPr lang="en-US" sz="2400" dirty="0"/>
            </a:br>
            <a:r>
              <a:rPr lang="en-US" sz="2400" dirty="0"/>
              <a:t>    encouragement can, if contiguous with correct </a:t>
            </a:r>
            <a:br>
              <a:rPr lang="en-US" sz="2400" dirty="0"/>
            </a:br>
            <a:r>
              <a:rPr lang="en-US" sz="2400" dirty="0"/>
              <a:t>    performance, serve as reinforcement also.)</a:t>
            </a:r>
          </a:p>
          <a:p>
            <a:endParaRPr lang="en-US" sz="2400" dirty="0"/>
          </a:p>
          <a:p>
            <a:r>
              <a:rPr lang="en-US" sz="2400" dirty="0"/>
              <a:t>5. The data obtained from administering the tests </a:t>
            </a:r>
            <a:br>
              <a:rPr lang="en-US" sz="2400" dirty="0"/>
            </a:br>
            <a:r>
              <a:rPr lang="en-US" sz="2400" dirty="0"/>
              <a:t>    are used to provide supplementary instruction </a:t>
            </a:r>
            <a:br>
              <a:rPr lang="en-US" sz="2400" dirty="0"/>
            </a:br>
            <a:r>
              <a:rPr lang="en-US" sz="2400" dirty="0"/>
              <a:t>    to the student to help overcome problems. </a:t>
            </a:r>
            <a:br>
              <a:rPr lang="en-US" sz="2400" dirty="0"/>
            </a:br>
            <a:r>
              <a:rPr lang="en-US" sz="2400" dirty="0"/>
              <a:t>    (Bloom, 1971, pp. 47–63)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BFCEA-8B38-6857-784E-DE35F5E29CBA}"/>
              </a:ext>
            </a:extLst>
          </p:cNvPr>
          <p:cNvSpPr>
            <a:spLocks noGrp="1"/>
          </p:cNvSpPr>
          <p:nvPr>
            <p:ph type="title"/>
          </p:nvPr>
        </p:nvSpPr>
        <p:spPr>
          <a:xfrm>
            <a:off x="304800" y="315320"/>
            <a:ext cx="6934200" cy="903879"/>
          </a:xfrm>
        </p:spPr>
        <p:txBody>
          <a:bodyPr>
            <a:normAutofit fontScale="90000"/>
          </a:bodyPr>
          <a:lstStyle/>
          <a:p>
            <a:r>
              <a:rPr lang="en-US" sz="2700" b="1" dirty="0">
                <a:solidFill>
                  <a:schemeClr val="tx1"/>
                </a:solidFill>
                <a:effectLst/>
                <a:latin typeface="Times New Roman" panose="02020603050405020304" pitchFamily="18" charset="0"/>
                <a:ea typeface="Cambria" panose="02040503050406030204" pitchFamily="18" charset="0"/>
                <a:cs typeface="Cambria" panose="02040503050406030204" pitchFamily="18" charset="0"/>
              </a:rPr>
              <a:t>Figure 16.1  Instructional and Nurturant </a:t>
            </a:r>
            <a:br>
              <a:rPr lang="en-US" sz="2700" b="1" dirty="0">
                <a:solidFill>
                  <a:schemeClr val="tx1"/>
                </a:solidFill>
                <a:effectLst/>
                <a:latin typeface="Times New Roman" panose="02020603050405020304" pitchFamily="18" charset="0"/>
                <a:ea typeface="Cambria" panose="02040503050406030204" pitchFamily="18" charset="0"/>
                <a:cs typeface="Cambria" panose="02040503050406030204" pitchFamily="18" charset="0"/>
              </a:rPr>
            </a:br>
            <a:r>
              <a:rPr lang="en-US" sz="2700" b="1" dirty="0">
                <a:solidFill>
                  <a:schemeClr val="tx1"/>
                </a:solidFill>
                <a:effectLst/>
                <a:latin typeface="Times New Roman" panose="02020603050405020304" pitchFamily="18" charset="0"/>
                <a:ea typeface="Cambria" panose="02040503050406030204" pitchFamily="18" charset="0"/>
                <a:cs typeface="Cambria" panose="02040503050406030204" pitchFamily="18" charset="0"/>
              </a:rPr>
              <a:t>                     Effects of the Mastery Learning Model</a:t>
            </a:r>
            <a:br>
              <a:rPr lang="en-US" sz="1800" dirty="0">
                <a:effectLst/>
                <a:latin typeface="Cambria" panose="02040503050406030204" pitchFamily="18" charset="0"/>
                <a:ea typeface="Cambria" panose="02040503050406030204" pitchFamily="18" charset="0"/>
                <a:cs typeface="Cambria" panose="02040503050406030204" pitchFamily="18" charset="0"/>
              </a:rPr>
            </a:br>
            <a:endParaRPr lang="en-US" dirty="0"/>
          </a:p>
        </p:txBody>
      </p:sp>
      <p:grpSp>
        <p:nvGrpSpPr>
          <p:cNvPr id="4" name="Group 3">
            <a:extLst>
              <a:ext uri="{FF2B5EF4-FFF2-40B4-BE49-F238E27FC236}">
                <a16:creationId xmlns:a16="http://schemas.microsoft.com/office/drawing/2014/main" id="{FDC45D19-5647-A05E-4245-9DE476320AAD}"/>
              </a:ext>
            </a:extLst>
          </p:cNvPr>
          <p:cNvGrpSpPr>
            <a:grpSpLocks/>
          </p:cNvGrpSpPr>
          <p:nvPr/>
        </p:nvGrpSpPr>
        <p:grpSpPr>
          <a:xfrm>
            <a:off x="1905000" y="1447800"/>
            <a:ext cx="4713013" cy="4419600"/>
            <a:chOff x="-111125" y="3175"/>
            <a:chExt cx="3924935" cy="3792203"/>
          </a:xfrm>
        </p:grpSpPr>
        <p:sp>
          <p:nvSpPr>
            <p:cNvPr id="5" name="Graphic 18">
              <a:extLst>
                <a:ext uri="{FF2B5EF4-FFF2-40B4-BE49-F238E27FC236}">
                  <a16:creationId xmlns:a16="http://schemas.microsoft.com/office/drawing/2014/main" id="{37121AE5-C6F8-25A9-92E6-C733DDBDE9F0}"/>
                </a:ext>
              </a:extLst>
            </p:cNvPr>
            <p:cNvSpPr/>
            <p:nvPr/>
          </p:nvSpPr>
          <p:spPr>
            <a:xfrm>
              <a:off x="1905458" y="351942"/>
              <a:ext cx="1270" cy="3094990"/>
            </a:xfrm>
            <a:custGeom>
              <a:avLst/>
              <a:gdLst/>
              <a:ahLst/>
              <a:cxnLst/>
              <a:rect l="l" t="t" r="r" b="b"/>
              <a:pathLst>
                <a:path h="3094990">
                  <a:moveTo>
                    <a:pt x="0" y="0"/>
                  </a:moveTo>
                  <a:lnTo>
                    <a:pt x="0" y="3094761"/>
                  </a:lnTo>
                </a:path>
              </a:pathLst>
            </a:custGeom>
            <a:ln w="6350">
              <a:solidFill>
                <a:srgbClr val="231F20"/>
              </a:solidFill>
              <a:prstDash val="solid"/>
            </a:ln>
          </p:spPr>
          <p:txBody>
            <a:bodyPr wrap="square" lIns="0" tIns="0" rIns="0" bIns="0" rtlCol="0">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 name="Graphic 19">
              <a:extLst>
                <a:ext uri="{FF2B5EF4-FFF2-40B4-BE49-F238E27FC236}">
                  <a16:creationId xmlns:a16="http://schemas.microsoft.com/office/drawing/2014/main" id="{77C1BA1D-6E01-4C8F-4F77-AB69A3ECA350}"/>
                </a:ext>
              </a:extLst>
            </p:cNvPr>
            <p:cNvSpPr/>
            <p:nvPr/>
          </p:nvSpPr>
          <p:spPr>
            <a:xfrm>
              <a:off x="3393" y="352031"/>
              <a:ext cx="3810000" cy="3094990"/>
            </a:xfrm>
            <a:custGeom>
              <a:avLst/>
              <a:gdLst/>
              <a:ahLst/>
              <a:cxnLst/>
              <a:rect l="l" t="t" r="r" b="b"/>
              <a:pathLst>
                <a:path w="3810000" h="3094990">
                  <a:moveTo>
                    <a:pt x="0" y="647"/>
                  </a:moveTo>
                  <a:lnTo>
                    <a:pt x="1479562" y="1426362"/>
                  </a:lnTo>
                </a:path>
                <a:path w="3810000" h="3094990">
                  <a:moveTo>
                    <a:pt x="3809809" y="0"/>
                  </a:moveTo>
                  <a:lnTo>
                    <a:pt x="2325166" y="1423085"/>
                  </a:lnTo>
                </a:path>
                <a:path w="3810000" h="3094990">
                  <a:moveTo>
                    <a:pt x="12" y="3093872"/>
                  </a:moveTo>
                  <a:lnTo>
                    <a:pt x="1479562" y="1668818"/>
                  </a:lnTo>
                </a:path>
                <a:path w="3810000" h="3094990">
                  <a:moveTo>
                    <a:pt x="3809873" y="3094939"/>
                  </a:moveTo>
                  <a:lnTo>
                    <a:pt x="2325166" y="1672094"/>
                  </a:lnTo>
                </a:path>
              </a:pathLst>
            </a:custGeom>
            <a:ln w="6350">
              <a:solidFill>
                <a:srgbClr val="231F20"/>
              </a:solidFill>
              <a:prstDash val="solid"/>
            </a:ln>
          </p:spPr>
          <p:txBody>
            <a:bodyPr wrap="square" lIns="0" tIns="0" rIns="0" bIns="0" rtlCol="0">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 name="Graphic 20">
              <a:extLst>
                <a:ext uri="{FF2B5EF4-FFF2-40B4-BE49-F238E27FC236}">
                  <a16:creationId xmlns:a16="http://schemas.microsoft.com/office/drawing/2014/main" id="{13C1247C-7A0C-CAA1-54CE-04697F4FFF83}"/>
                </a:ext>
              </a:extLst>
            </p:cNvPr>
            <p:cNvSpPr/>
            <p:nvPr/>
          </p:nvSpPr>
          <p:spPr>
            <a:xfrm>
              <a:off x="1469734" y="1460652"/>
              <a:ext cx="877569" cy="877569"/>
            </a:xfrm>
            <a:custGeom>
              <a:avLst/>
              <a:gdLst/>
              <a:ahLst/>
              <a:cxnLst/>
              <a:rect l="l" t="t" r="r" b="b"/>
              <a:pathLst>
                <a:path w="877569" h="877569">
                  <a:moveTo>
                    <a:pt x="438670" y="0"/>
                  </a:moveTo>
                  <a:lnTo>
                    <a:pt x="390873" y="2574"/>
                  </a:lnTo>
                  <a:lnTo>
                    <a:pt x="344567" y="10118"/>
                  </a:lnTo>
                  <a:lnTo>
                    <a:pt x="300019" y="22364"/>
                  </a:lnTo>
                  <a:lnTo>
                    <a:pt x="257496" y="39044"/>
                  </a:lnTo>
                  <a:lnTo>
                    <a:pt x="217267" y="59892"/>
                  </a:lnTo>
                  <a:lnTo>
                    <a:pt x="179600" y="84638"/>
                  </a:lnTo>
                  <a:lnTo>
                    <a:pt x="144761" y="113017"/>
                  </a:lnTo>
                  <a:lnTo>
                    <a:pt x="113018" y="144759"/>
                  </a:lnTo>
                  <a:lnTo>
                    <a:pt x="84639" y="179597"/>
                  </a:lnTo>
                  <a:lnTo>
                    <a:pt x="59892" y="217264"/>
                  </a:lnTo>
                  <a:lnTo>
                    <a:pt x="39045" y="257491"/>
                  </a:lnTo>
                  <a:lnTo>
                    <a:pt x="22364" y="300012"/>
                  </a:lnTo>
                  <a:lnTo>
                    <a:pt x="10118" y="344559"/>
                  </a:lnTo>
                  <a:lnTo>
                    <a:pt x="2574" y="390863"/>
                  </a:lnTo>
                  <a:lnTo>
                    <a:pt x="0" y="438658"/>
                  </a:lnTo>
                  <a:lnTo>
                    <a:pt x="2574" y="486455"/>
                  </a:lnTo>
                  <a:lnTo>
                    <a:pt x="10118" y="532761"/>
                  </a:lnTo>
                  <a:lnTo>
                    <a:pt x="22364" y="577310"/>
                  </a:lnTo>
                  <a:lnTo>
                    <a:pt x="39045" y="619834"/>
                  </a:lnTo>
                  <a:lnTo>
                    <a:pt x="59892" y="660064"/>
                  </a:lnTo>
                  <a:lnTo>
                    <a:pt x="84639" y="697733"/>
                  </a:lnTo>
                  <a:lnTo>
                    <a:pt x="113018" y="732573"/>
                  </a:lnTo>
                  <a:lnTo>
                    <a:pt x="144761" y="764317"/>
                  </a:lnTo>
                  <a:lnTo>
                    <a:pt x="179600" y="792697"/>
                  </a:lnTo>
                  <a:lnTo>
                    <a:pt x="217267" y="817445"/>
                  </a:lnTo>
                  <a:lnTo>
                    <a:pt x="257496" y="838294"/>
                  </a:lnTo>
                  <a:lnTo>
                    <a:pt x="300019" y="854975"/>
                  </a:lnTo>
                  <a:lnTo>
                    <a:pt x="344567" y="867222"/>
                  </a:lnTo>
                  <a:lnTo>
                    <a:pt x="390873" y="874767"/>
                  </a:lnTo>
                  <a:lnTo>
                    <a:pt x="438670" y="877341"/>
                  </a:lnTo>
                  <a:lnTo>
                    <a:pt x="486467" y="874767"/>
                  </a:lnTo>
                  <a:lnTo>
                    <a:pt x="532774" y="867222"/>
                  </a:lnTo>
                  <a:lnTo>
                    <a:pt x="577322" y="854975"/>
                  </a:lnTo>
                  <a:lnTo>
                    <a:pt x="619844" y="838294"/>
                  </a:lnTo>
                  <a:lnTo>
                    <a:pt x="660073" y="817445"/>
                  </a:lnTo>
                  <a:lnTo>
                    <a:pt x="697741" y="792697"/>
                  </a:lnTo>
                  <a:lnTo>
                    <a:pt x="732580" y="764317"/>
                  </a:lnTo>
                  <a:lnTo>
                    <a:pt x="764323" y="732573"/>
                  </a:lnTo>
                  <a:lnTo>
                    <a:pt x="792701" y="697733"/>
                  </a:lnTo>
                  <a:lnTo>
                    <a:pt x="817448" y="660064"/>
                  </a:lnTo>
                  <a:lnTo>
                    <a:pt x="838296" y="619834"/>
                  </a:lnTo>
                  <a:lnTo>
                    <a:pt x="854977" y="577310"/>
                  </a:lnTo>
                  <a:lnTo>
                    <a:pt x="867223" y="532761"/>
                  </a:lnTo>
                  <a:lnTo>
                    <a:pt x="874767" y="486455"/>
                  </a:lnTo>
                  <a:lnTo>
                    <a:pt x="877341" y="438658"/>
                  </a:lnTo>
                  <a:lnTo>
                    <a:pt x="874767" y="390863"/>
                  </a:lnTo>
                  <a:lnTo>
                    <a:pt x="867223" y="344559"/>
                  </a:lnTo>
                  <a:lnTo>
                    <a:pt x="854977" y="300012"/>
                  </a:lnTo>
                  <a:lnTo>
                    <a:pt x="838296" y="257491"/>
                  </a:lnTo>
                  <a:lnTo>
                    <a:pt x="817448" y="217264"/>
                  </a:lnTo>
                  <a:lnTo>
                    <a:pt x="792701" y="179597"/>
                  </a:lnTo>
                  <a:lnTo>
                    <a:pt x="764323" y="144759"/>
                  </a:lnTo>
                  <a:lnTo>
                    <a:pt x="732580" y="113017"/>
                  </a:lnTo>
                  <a:lnTo>
                    <a:pt x="697741" y="84638"/>
                  </a:lnTo>
                  <a:lnTo>
                    <a:pt x="660073" y="59892"/>
                  </a:lnTo>
                  <a:lnTo>
                    <a:pt x="619844" y="39044"/>
                  </a:lnTo>
                  <a:lnTo>
                    <a:pt x="577322" y="22364"/>
                  </a:lnTo>
                  <a:lnTo>
                    <a:pt x="532774" y="10118"/>
                  </a:lnTo>
                  <a:lnTo>
                    <a:pt x="486467" y="2574"/>
                  </a:lnTo>
                  <a:lnTo>
                    <a:pt x="438670" y="0"/>
                  </a:lnTo>
                  <a:close/>
                </a:path>
              </a:pathLst>
            </a:custGeom>
            <a:solidFill>
              <a:srgbClr val="FFFFFF"/>
            </a:solidFill>
          </p:spPr>
          <p:txBody>
            <a:bodyPr wrap="square" lIns="0" tIns="0" rIns="0" bIns="0" rtlCol="0">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 name="Graphic 21">
              <a:extLst>
                <a:ext uri="{FF2B5EF4-FFF2-40B4-BE49-F238E27FC236}">
                  <a16:creationId xmlns:a16="http://schemas.microsoft.com/office/drawing/2014/main" id="{9E97D20A-F811-E40D-9659-4EA3A518B225}"/>
                </a:ext>
              </a:extLst>
            </p:cNvPr>
            <p:cNvSpPr/>
            <p:nvPr/>
          </p:nvSpPr>
          <p:spPr>
            <a:xfrm>
              <a:off x="1469734" y="1460652"/>
              <a:ext cx="877569" cy="877569"/>
            </a:xfrm>
            <a:custGeom>
              <a:avLst/>
              <a:gdLst/>
              <a:ahLst/>
              <a:cxnLst/>
              <a:rect l="l" t="t" r="r" b="b"/>
              <a:pathLst>
                <a:path w="877569" h="877569">
                  <a:moveTo>
                    <a:pt x="438670" y="877341"/>
                  </a:moveTo>
                  <a:lnTo>
                    <a:pt x="486467" y="874767"/>
                  </a:lnTo>
                  <a:lnTo>
                    <a:pt x="532774" y="867222"/>
                  </a:lnTo>
                  <a:lnTo>
                    <a:pt x="577322" y="854975"/>
                  </a:lnTo>
                  <a:lnTo>
                    <a:pt x="619844" y="838294"/>
                  </a:lnTo>
                  <a:lnTo>
                    <a:pt x="660073" y="817445"/>
                  </a:lnTo>
                  <a:lnTo>
                    <a:pt x="697741" y="792697"/>
                  </a:lnTo>
                  <a:lnTo>
                    <a:pt x="732580" y="764317"/>
                  </a:lnTo>
                  <a:lnTo>
                    <a:pt x="764323" y="732573"/>
                  </a:lnTo>
                  <a:lnTo>
                    <a:pt x="792701" y="697733"/>
                  </a:lnTo>
                  <a:lnTo>
                    <a:pt x="817448" y="660064"/>
                  </a:lnTo>
                  <a:lnTo>
                    <a:pt x="838296" y="619834"/>
                  </a:lnTo>
                  <a:lnTo>
                    <a:pt x="854977" y="577310"/>
                  </a:lnTo>
                  <a:lnTo>
                    <a:pt x="867223" y="532761"/>
                  </a:lnTo>
                  <a:lnTo>
                    <a:pt x="874767" y="486455"/>
                  </a:lnTo>
                  <a:lnTo>
                    <a:pt x="877341" y="438658"/>
                  </a:lnTo>
                  <a:lnTo>
                    <a:pt x="874767" y="390863"/>
                  </a:lnTo>
                  <a:lnTo>
                    <a:pt x="867223" y="344559"/>
                  </a:lnTo>
                  <a:lnTo>
                    <a:pt x="854977" y="300012"/>
                  </a:lnTo>
                  <a:lnTo>
                    <a:pt x="838296" y="257491"/>
                  </a:lnTo>
                  <a:lnTo>
                    <a:pt x="817448" y="217264"/>
                  </a:lnTo>
                  <a:lnTo>
                    <a:pt x="792701" y="179597"/>
                  </a:lnTo>
                  <a:lnTo>
                    <a:pt x="764323" y="144759"/>
                  </a:lnTo>
                  <a:lnTo>
                    <a:pt x="732580" y="113017"/>
                  </a:lnTo>
                  <a:lnTo>
                    <a:pt x="697741" y="84638"/>
                  </a:lnTo>
                  <a:lnTo>
                    <a:pt x="660073" y="59892"/>
                  </a:lnTo>
                  <a:lnTo>
                    <a:pt x="619844" y="39044"/>
                  </a:lnTo>
                  <a:lnTo>
                    <a:pt x="577322" y="22364"/>
                  </a:lnTo>
                  <a:lnTo>
                    <a:pt x="532774" y="10118"/>
                  </a:lnTo>
                  <a:lnTo>
                    <a:pt x="486467" y="2574"/>
                  </a:lnTo>
                  <a:lnTo>
                    <a:pt x="438670" y="0"/>
                  </a:lnTo>
                  <a:lnTo>
                    <a:pt x="390873" y="2574"/>
                  </a:lnTo>
                  <a:lnTo>
                    <a:pt x="344567" y="10118"/>
                  </a:lnTo>
                  <a:lnTo>
                    <a:pt x="300019" y="22364"/>
                  </a:lnTo>
                  <a:lnTo>
                    <a:pt x="257496" y="39044"/>
                  </a:lnTo>
                  <a:lnTo>
                    <a:pt x="217267" y="59892"/>
                  </a:lnTo>
                  <a:lnTo>
                    <a:pt x="179600" y="84638"/>
                  </a:lnTo>
                  <a:lnTo>
                    <a:pt x="144761" y="113017"/>
                  </a:lnTo>
                  <a:lnTo>
                    <a:pt x="113018" y="144759"/>
                  </a:lnTo>
                  <a:lnTo>
                    <a:pt x="84639" y="179597"/>
                  </a:lnTo>
                  <a:lnTo>
                    <a:pt x="59892" y="217264"/>
                  </a:lnTo>
                  <a:lnTo>
                    <a:pt x="39045" y="257491"/>
                  </a:lnTo>
                  <a:lnTo>
                    <a:pt x="22364" y="300012"/>
                  </a:lnTo>
                  <a:lnTo>
                    <a:pt x="10118" y="344559"/>
                  </a:lnTo>
                  <a:lnTo>
                    <a:pt x="2574" y="390863"/>
                  </a:lnTo>
                  <a:lnTo>
                    <a:pt x="0" y="438658"/>
                  </a:lnTo>
                  <a:lnTo>
                    <a:pt x="2574" y="486455"/>
                  </a:lnTo>
                  <a:lnTo>
                    <a:pt x="10118" y="532761"/>
                  </a:lnTo>
                  <a:lnTo>
                    <a:pt x="22364" y="577310"/>
                  </a:lnTo>
                  <a:lnTo>
                    <a:pt x="39045" y="619834"/>
                  </a:lnTo>
                  <a:lnTo>
                    <a:pt x="59892" y="660064"/>
                  </a:lnTo>
                  <a:lnTo>
                    <a:pt x="84639" y="697733"/>
                  </a:lnTo>
                  <a:lnTo>
                    <a:pt x="113018" y="732573"/>
                  </a:lnTo>
                  <a:lnTo>
                    <a:pt x="144761" y="764317"/>
                  </a:lnTo>
                  <a:lnTo>
                    <a:pt x="179600" y="792697"/>
                  </a:lnTo>
                  <a:lnTo>
                    <a:pt x="217267" y="817445"/>
                  </a:lnTo>
                  <a:lnTo>
                    <a:pt x="257496" y="838294"/>
                  </a:lnTo>
                  <a:lnTo>
                    <a:pt x="300019" y="854975"/>
                  </a:lnTo>
                  <a:lnTo>
                    <a:pt x="344567" y="867222"/>
                  </a:lnTo>
                  <a:lnTo>
                    <a:pt x="390873" y="874767"/>
                  </a:lnTo>
                  <a:lnTo>
                    <a:pt x="438670" y="877341"/>
                  </a:lnTo>
                  <a:close/>
                </a:path>
              </a:pathLst>
            </a:custGeom>
            <a:ln w="6350">
              <a:solidFill>
                <a:srgbClr val="231F20"/>
              </a:solidFill>
              <a:prstDash val="solid"/>
            </a:ln>
          </p:spPr>
          <p:txBody>
            <a:bodyPr wrap="square" lIns="0" tIns="0" rIns="0" bIns="0" rtlCol="0">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 name="Textbox 22">
              <a:extLst>
                <a:ext uri="{FF2B5EF4-FFF2-40B4-BE49-F238E27FC236}">
                  <a16:creationId xmlns:a16="http://schemas.microsoft.com/office/drawing/2014/main" id="{E4181CF5-8CF5-2BFF-797A-2802F37FE97F}"/>
                </a:ext>
              </a:extLst>
            </p:cNvPr>
            <p:cNvSpPr txBox="1"/>
            <p:nvPr/>
          </p:nvSpPr>
          <p:spPr>
            <a:xfrm>
              <a:off x="534888" y="535276"/>
              <a:ext cx="1118308" cy="306234"/>
            </a:xfrm>
            <a:prstGeom prst="rect">
              <a:avLst/>
            </a:prstGeom>
          </p:spPr>
          <p:txBody>
            <a:bodyPr wrap="square" lIns="0" tIns="0" rIns="0" bIns="0" rtlCol="0">
              <a:noAutofit/>
            </a:bodyPr>
            <a:lstStyle/>
            <a:p>
              <a:pPr marL="0" marR="0" lvl="0" indent="0" defTabSz="914400" eaLnBrk="1" fontAlgn="auto" latinLnBrk="0" hangingPunct="1">
                <a:lnSpc>
                  <a:spcPct val="100000"/>
                </a:lnSpc>
                <a:spcBef>
                  <a:spcPts val="10"/>
                </a:spcBef>
                <a:spcAft>
                  <a:spcPts val="0"/>
                </a:spcAft>
                <a:buClrTx/>
                <a:buSzTx/>
                <a:buFontTx/>
                <a:buNone/>
                <a:tabLst/>
                <a:defRPr/>
              </a:pPr>
              <a:r>
                <a:rPr kumimoji="0" lang="en-US" sz="800" b="0" i="0" u="none" strike="noStrike" kern="0" cap="none" spc="0" normalizeH="0" baseline="0" noProof="0">
                  <a:ln>
                    <a:noFill/>
                  </a:ln>
                  <a:solidFill>
                    <a:srgbClr val="231F20"/>
                  </a:solidFill>
                  <a:effectLst/>
                  <a:uLnTx/>
                  <a:uFillTx/>
                  <a:latin typeface="Arial" panose="020B0604020202020204" pitchFamily="34" charset="0"/>
                  <a:ea typeface="Cambria" panose="02040503050406030204" pitchFamily="18" charset="0"/>
                  <a:cs typeface="Cambria" panose="02040503050406030204" pitchFamily="18" charset="0"/>
                </a:rPr>
                <a:t>       </a:t>
              </a:r>
              <a:r>
                <a:rPr kumimoji="0" lang="en-US" sz="1200" b="0" i="0" u="none" strike="noStrike" kern="0" cap="none" spc="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Academic</a:t>
              </a:r>
              <a:r>
                <a:rPr kumimoji="0" lang="en-US" sz="1200" b="0" i="0" u="none" strike="noStrike" kern="0" cap="none" spc="35"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 </a:t>
              </a:r>
              <a:r>
                <a:rPr kumimoji="0" lang="en-US" sz="1200" b="0" i="0" u="none" strike="noStrike" kern="0" cap="none" spc="-1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content</a:t>
              </a:r>
              <a:endParaRPr kumimoji="0" lang="en-US" sz="1100" b="0" i="0" u="none" strike="noStrike" kern="0" cap="none" spc="0" normalizeH="0" baseline="0" noProof="0">
                <a:ln>
                  <a:noFill/>
                </a:ln>
                <a:solidFill>
                  <a:sysClr val="windowText" lastClr="000000"/>
                </a:solidFill>
                <a:effectLst/>
                <a:uLnTx/>
                <a:uFillTx/>
                <a:latin typeface="Cambria" panose="02040503050406030204" pitchFamily="18" charset="0"/>
                <a:ea typeface="Cambria" panose="02040503050406030204" pitchFamily="18" charset="0"/>
                <a:cs typeface="Cambria" panose="02040503050406030204" pitchFamily="18" charset="0"/>
              </a:endParaRPr>
            </a:p>
          </p:txBody>
        </p:sp>
        <p:sp>
          <p:nvSpPr>
            <p:cNvPr id="10" name="Textbox 23">
              <a:extLst>
                <a:ext uri="{FF2B5EF4-FFF2-40B4-BE49-F238E27FC236}">
                  <a16:creationId xmlns:a16="http://schemas.microsoft.com/office/drawing/2014/main" id="{B09172AE-B510-5DB6-EFA7-BECBB411C479}"/>
                </a:ext>
              </a:extLst>
            </p:cNvPr>
            <p:cNvSpPr txBox="1"/>
            <p:nvPr/>
          </p:nvSpPr>
          <p:spPr>
            <a:xfrm>
              <a:off x="2011489" y="548938"/>
              <a:ext cx="1118307" cy="202551"/>
            </a:xfrm>
            <a:prstGeom prst="rect">
              <a:avLst/>
            </a:prstGeom>
          </p:spPr>
          <p:txBody>
            <a:bodyPr wrap="square" lIns="0" tIns="0" rIns="0" bIns="0" rtlCol="0">
              <a:noAutofit/>
            </a:bodyPr>
            <a:lstStyle/>
            <a:p>
              <a:pPr marL="0" marR="0" lvl="0" indent="0" defTabSz="914400" eaLnBrk="1" fontAlgn="auto" latinLnBrk="0" hangingPunct="1">
                <a:lnSpc>
                  <a:spcPct val="100000"/>
                </a:lnSpc>
                <a:spcBef>
                  <a:spcPts val="10"/>
                </a:spcBef>
                <a:spcAft>
                  <a:spcPts val="0"/>
                </a:spcAft>
                <a:buClrTx/>
                <a:buSzTx/>
                <a:buFontTx/>
                <a:buNone/>
                <a:tabLst/>
                <a:defRPr/>
              </a:pPr>
              <a:r>
                <a:rPr kumimoji="0" lang="en-US" sz="800" b="0" i="0" u="none" strike="noStrike" kern="0" cap="none" spc="0" normalizeH="0" baseline="0" noProof="0">
                  <a:ln>
                    <a:noFill/>
                  </a:ln>
                  <a:solidFill>
                    <a:srgbClr val="231F20"/>
                  </a:solidFill>
                  <a:effectLst/>
                  <a:uLnTx/>
                  <a:uFillTx/>
                  <a:latin typeface="Arial" panose="020B0604020202020204" pitchFamily="34" charset="0"/>
                  <a:ea typeface="Cambria" panose="02040503050406030204" pitchFamily="18" charset="0"/>
                  <a:cs typeface="Cambria" panose="02040503050406030204" pitchFamily="18" charset="0"/>
                </a:rPr>
                <a:t>  </a:t>
              </a:r>
              <a:r>
                <a:rPr kumimoji="0" lang="en-US" sz="1200" b="0" i="0" u="none" strike="noStrike" kern="0" cap="none" spc="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Skills</a:t>
              </a:r>
              <a:r>
                <a:rPr kumimoji="0" lang="en-US" sz="1200" b="0" i="0" u="none" strike="noStrike" kern="0" cap="none" spc="-15"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 </a:t>
              </a:r>
              <a:r>
                <a:rPr kumimoji="0" lang="en-US" sz="1200" b="0" i="0" u="none" strike="noStrike" kern="0" cap="none" spc="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in</a:t>
              </a:r>
              <a:r>
                <a:rPr kumimoji="0" lang="en-US" sz="1200" b="0" i="0" u="none" strike="noStrike" kern="0" cap="none" spc="-15"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 </a:t>
              </a:r>
              <a:r>
                <a:rPr kumimoji="0" lang="en-US" sz="1200" b="0" i="0" u="none" strike="noStrike" kern="0" cap="none" spc="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all</a:t>
              </a:r>
              <a:r>
                <a:rPr kumimoji="0" lang="en-US" sz="1200" b="0" i="0" u="none" strike="noStrike" kern="0" cap="none" spc="-15"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 </a:t>
              </a:r>
              <a:r>
                <a:rPr kumimoji="0" lang="en-US" sz="1200" b="0" i="0" u="none" strike="noStrike" kern="0" cap="none" spc="-2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areas</a:t>
              </a:r>
              <a:endParaRPr kumimoji="0" lang="en-US" sz="1100" b="0" i="0" u="none" strike="noStrike" kern="0" cap="none" spc="0" normalizeH="0" baseline="0" noProof="0">
                <a:ln>
                  <a:noFill/>
                </a:ln>
                <a:solidFill>
                  <a:sysClr val="windowText" lastClr="000000"/>
                </a:solidFill>
                <a:effectLst/>
                <a:uLnTx/>
                <a:uFillTx/>
                <a:latin typeface="Cambria" panose="02040503050406030204" pitchFamily="18" charset="0"/>
                <a:ea typeface="Cambria" panose="02040503050406030204" pitchFamily="18" charset="0"/>
                <a:cs typeface="Cambria" panose="02040503050406030204" pitchFamily="18" charset="0"/>
              </a:endParaRPr>
            </a:p>
          </p:txBody>
        </p:sp>
        <p:sp>
          <p:nvSpPr>
            <p:cNvPr id="11" name="Textbox 24">
              <a:extLst>
                <a:ext uri="{FF2B5EF4-FFF2-40B4-BE49-F238E27FC236}">
                  <a16:creationId xmlns:a16="http://schemas.microsoft.com/office/drawing/2014/main" id="{77128461-DBD5-7B30-B65E-19E02B7062F7}"/>
                </a:ext>
              </a:extLst>
            </p:cNvPr>
            <p:cNvSpPr txBox="1"/>
            <p:nvPr/>
          </p:nvSpPr>
          <p:spPr>
            <a:xfrm>
              <a:off x="1495764" y="1831359"/>
              <a:ext cx="857731" cy="253589"/>
            </a:xfrm>
            <a:prstGeom prst="rect">
              <a:avLst/>
            </a:prstGeom>
          </p:spPr>
          <p:txBody>
            <a:bodyPr wrap="square" lIns="0" tIns="0" rIns="0" bIns="0" rtlCol="0">
              <a:noAutofit/>
            </a:bodyPr>
            <a:lstStyle/>
            <a:p>
              <a:pPr marL="0" marR="0" lvl="0" indent="0" defTabSz="914400" eaLnBrk="1" fontAlgn="auto" latinLnBrk="0" hangingPunct="1">
                <a:lnSpc>
                  <a:spcPct val="100000"/>
                </a:lnSpc>
                <a:spcBef>
                  <a:spcPts val="30"/>
                </a:spcBef>
                <a:spcAft>
                  <a:spcPts val="0"/>
                </a:spcAft>
                <a:buClrTx/>
                <a:buSzTx/>
                <a:buFontTx/>
                <a:buNone/>
                <a:tabLst/>
                <a:defRPr/>
              </a:pPr>
              <a:r>
                <a:rPr kumimoji="0" lang="en-US" sz="1200" b="1" i="0" u="none" strike="noStrike" kern="0" cap="none" spc="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Mastery</a:t>
              </a:r>
              <a:r>
                <a:rPr kumimoji="0" lang="en-US" sz="1200" b="1" i="0" u="none" strike="noStrike" kern="0" cap="none" spc="3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 </a:t>
              </a:r>
              <a:r>
                <a:rPr kumimoji="0" lang="en-US" sz="1200" b="1" i="0" u="none" strike="noStrike" kern="0" cap="none" spc="-1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Model</a:t>
              </a:r>
              <a:endParaRPr kumimoji="0" lang="en-US" sz="1100" b="0" i="0" u="none" strike="noStrike" kern="0" cap="none" spc="0" normalizeH="0" baseline="0" noProof="0">
                <a:ln>
                  <a:noFill/>
                </a:ln>
                <a:solidFill>
                  <a:sysClr val="windowText" lastClr="000000"/>
                </a:solidFill>
                <a:effectLst/>
                <a:uLnTx/>
                <a:uFillTx/>
                <a:latin typeface="Cambria" panose="02040503050406030204" pitchFamily="18" charset="0"/>
                <a:ea typeface="Cambria" panose="02040503050406030204" pitchFamily="18" charset="0"/>
                <a:cs typeface="Cambria" panose="02040503050406030204" pitchFamily="18" charset="0"/>
              </a:endParaRPr>
            </a:p>
          </p:txBody>
        </p:sp>
        <p:sp>
          <p:nvSpPr>
            <p:cNvPr id="12" name="Textbox 25">
              <a:extLst>
                <a:ext uri="{FF2B5EF4-FFF2-40B4-BE49-F238E27FC236}">
                  <a16:creationId xmlns:a16="http://schemas.microsoft.com/office/drawing/2014/main" id="{F218B8CF-73F1-C9F2-79BB-610DA96F83BB}"/>
                </a:ext>
              </a:extLst>
            </p:cNvPr>
            <p:cNvSpPr txBox="1"/>
            <p:nvPr/>
          </p:nvSpPr>
          <p:spPr>
            <a:xfrm>
              <a:off x="512789" y="3038027"/>
              <a:ext cx="1201021" cy="238262"/>
            </a:xfrm>
            <a:prstGeom prst="rect">
              <a:avLst/>
            </a:prstGeom>
          </p:spPr>
          <p:txBody>
            <a:bodyPr wrap="square" lIns="0" tIns="0" rIns="0" bIns="0" rtlCol="0">
              <a:noAutofit/>
            </a:bodyPr>
            <a:lstStyle/>
            <a:p>
              <a:pPr marL="0" marR="0" lvl="0" indent="0" defTabSz="914400" eaLnBrk="1" fontAlgn="auto" latinLnBrk="0" hangingPunct="1">
                <a:lnSpc>
                  <a:spcPct val="100000"/>
                </a:lnSpc>
                <a:spcBef>
                  <a:spcPts val="10"/>
                </a:spcBef>
                <a:spcAft>
                  <a:spcPts val="0"/>
                </a:spcAft>
                <a:buClrTx/>
                <a:buSzTx/>
                <a:buFontTx/>
                <a:buNone/>
                <a:tabLst/>
                <a:defRPr/>
              </a:pPr>
              <a:r>
                <a:rPr kumimoji="0" lang="en-US" sz="800" b="0" i="0" u="none" strike="noStrike" kern="0" cap="none" spc="0" normalizeH="0" baseline="0" noProof="0">
                  <a:ln>
                    <a:noFill/>
                  </a:ln>
                  <a:solidFill>
                    <a:srgbClr val="231F20"/>
                  </a:solidFill>
                  <a:effectLst/>
                  <a:uLnTx/>
                  <a:uFillTx/>
                  <a:latin typeface="Arial" panose="020B0604020202020204" pitchFamily="34" charset="0"/>
                  <a:ea typeface="Cambria" panose="02040503050406030204" pitchFamily="18" charset="0"/>
                  <a:cs typeface="Cambria" panose="02040503050406030204" pitchFamily="18" charset="0"/>
                </a:rPr>
                <a:t>   </a:t>
              </a:r>
              <a:r>
                <a:rPr kumimoji="0" lang="en-US" sz="1200" b="0" i="0" u="none" strike="noStrike" kern="0" cap="none" spc="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Self-teaching</a:t>
              </a:r>
              <a:r>
                <a:rPr kumimoji="0" lang="en-US" sz="1200" b="0" i="0" u="none" strike="noStrike" kern="0" cap="none" spc="45"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 </a:t>
              </a:r>
              <a:r>
                <a:rPr kumimoji="0" lang="en-US" sz="1200" b="0" i="0" u="none" strike="noStrike" kern="0" cap="none" spc="-1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ability</a:t>
              </a:r>
              <a:endParaRPr kumimoji="0" lang="en-US" sz="1100" b="0" i="0" u="none" strike="noStrike" kern="0" cap="none" spc="0" normalizeH="0" baseline="0" noProof="0">
                <a:ln>
                  <a:noFill/>
                </a:ln>
                <a:solidFill>
                  <a:sysClr val="windowText" lastClr="000000"/>
                </a:solidFill>
                <a:effectLst/>
                <a:uLnTx/>
                <a:uFillTx/>
                <a:latin typeface="Cambria" panose="02040503050406030204" pitchFamily="18" charset="0"/>
                <a:ea typeface="Cambria" panose="02040503050406030204" pitchFamily="18" charset="0"/>
                <a:cs typeface="Cambria" panose="02040503050406030204" pitchFamily="18" charset="0"/>
              </a:endParaRPr>
            </a:p>
          </p:txBody>
        </p:sp>
        <p:sp>
          <p:nvSpPr>
            <p:cNvPr id="13" name="Textbox 26">
              <a:extLst>
                <a:ext uri="{FF2B5EF4-FFF2-40B4-BE49-F238E27FC236}">
                  <a16:creationId xmlns:a16="http://schemas.microsoft.com/office/drawing/2014/main" id="{4113E8E9-3EE7-181C-30AC-F8265D798DF7}"/>
                </a:ext>
              </a:extLst>
            </p:cNvPr>
            <p:cNvSpPr txBox="1"/>
            <p:nvPr/>
          </p:nvSpPr>
          <p:spPr>
            <a:xfrm>
              <a:off x="2128099" y="3048571"/>
              <a:ext cx="1066820" cy="310921"/>
            </a:xfrm>
            <a:prstGeom prst="rect">
              <a:avLst/>
            </a:prstGeom>
          </p:spPr>
          <p:txBody>
            <a:bodyPr wrap="square" lIns="0" tIns="0" rIns="0" bIns="0" rtlCol="0">
              <a:noAutofit/>
            </a:bodyPr>
            <a:lstStyle/>
            <a:p>
              <a:pPr marL="152400" marR="0" lvl="0" indent="-152400" defTabSz="914400" eaLnBrk="1" fontAlgn="auto" latinLnBrk="0" hangingPunct="1">
                <a:lnSpc>
                  <a:spcPct val="108000"/>
                </a:lnSpc>
                <a:spcBef>
                  <a:spcPts val="0"/>
                </a:spcBef>
                <a:spcAft>
                  <a:spcPts val="0"/>
                </a:spcAft>
                <a:buClrTx/>
                <a:buSzTx/>
                <a:buFontTx/>
                <a:buNone/>
                <a:tabLst/>
                <a:defRPr/>
              </a:pPr>
              <a:r>
                <a:rPr kumimoji="0" lang="en-US" sz="1200" b="0" i="0" u="none" strike="noStrike" kern="0" cap="none" spc="-1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Confidence-positive </a:t>
              </a:r>
              <a:r>
                <a:rPr kumimoji="0" lang="en-US" sz="1200" b="0" i="0" u="none" strike="noStrike" kern="0" cap="none" spc="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self concepts</a:t>
              </a:r>
              <a:endParaRPr kumimoji="0" lang="en-US" sz="1100" b="0" i="0" u="none" strike="noStrike" kern="0" cap="none" spc="0" normalizeH="0" baseline="0" noProof="0">
                <a:ln>
                  <a:noFill/>
                </a:ln>
                <a:solidFill>
                  <a:sysClr val="windowText" lastClr="000000"/>
                </a:solidFill>
                <a:effectLst/>
                <a:uLnTx/>
                <a:uFillTx/>
                <a:latin typeface="Cambria" panose="02040503050406030204" pitchFamily="18" charset="0"/>
                <a:ea typeface="Cambria" panose="02040503050406030204" pitchFamily="18" charset="0"/>
                <a:cs typeface="Cambria" panose="02040503050406030204" pitchFamily="18" charset="0"/>
              </a:endParaRPr>
            </a:p>
          </p:txBody>
        </p:sp>
        <p:sp>
          <p:nvSpPr>
            <p:cNvPr id="14" name="Textbox 27">
              <a:extLst>
                <a:ext uri="{FF2B5EF4-FFF2-40B4-BE49-F238E27FC236}">
                  <a16:creationId xmlns:a16="http://schemas.microsoft.com/office/drawing/2014/main" id="{85ACB19C-EE10-9710-1A5F-539F73D89C63}"/>
                </a:ext>
              </a:extLst>
            </p:cNvPr>
            <p:cNvSpPr txBox="1"/>
            <p:nvPr/>
          </p:nvSpPr>
          <p:spPr>
            <a:xfrm>
              <a:off x="-111125" y="3446128"/>
              <a:ext cx="3924935" cy="349250"/>
            </a:xfrm>
            <a:prstGeom prst="rect">
              <a:avLst/>
            </a:prstGeom>
            <a:solidFill>
              <a:srgbClr val="E6E7E8"/>
            </a:solidFill>
            <a:ln w="6350">
              <a:solidFill>
                <a:srgbClr val="231F20"/>
              </a:solidFill>
              <a:prstDash val="solid"/>
            </a:ln>
          </p:spPr>
          <p:txBody>
            <a:bodyPr wrap="square" lIns="0" tIns="0" rIns="0" bIns="0" rtlCol="0">
              <a:noAutofit/>
            </a:bodyPr>
            <a:lstStyle/>
            <a:p>
              <a:pPr marL="1402080" marR="1402080" lvl="0" indent="0" algn="ctr" defTabSz="914400" eaLnBrk="1" fontAlgn="auto" latinLnBrk="0" hangingPunct="1">
                <a:lnSpc>
                  <a:spcPct val="100000"/>
                </a:lnSpc>
                <a:spcBef>
                  <a:spcPts val="775"/>
                </a:spcBef>
                <a:spcAft>
                  <a:spcPts val="0"/>
                </a:spcAft>
                <a:buClrTx/>
                <a:buSzTx/>
                <a:buFontTx/>
                <a:buNone/>
                <a:tabLst/>
                <a:defRPr/>
              </a:pPr>
              <a:r>
                <a:rPr kumimoji="0" lang="en-US" sz="1200" b="1" i="0" u="none" strike="noStrike" kern="0" cap="none" spc="155"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NURTURANT </a:t>
              </a:r>
              <a:endParaRPr kumimoji="0" lang="en-US" sz="1100" b="0" i="0" u="none" strike="noStrike" kern="0" cap="none" spc="0" normalizeH="0" baseline="0" noProof="0">
                <a:ln>
                  <a:noFill/>
                </a:ln>
                <a:solidFill>
                  <a:sysClr val="windowText" lastClr="000000"/>
                </a:solidFill>
                <a:effectLst/>
                <a:uLnTx/>
                <a:uFillTx/>
                <a:latin typeface="Cambria" panose="02040503050406030204" pitchFamily="18" charset="0"/>
                <a:ea typeface="Cambria" panose="02040503050406030204" pitchFamily="18" charset="0"/>
                <a:cs typeface="Cambria" panose="02040503050406030204" pitchFamily="18" charset="0"/>
              </a:endParaRPr>
            </a:p>
          </p:txBody>
        </p:sp>
        <p:sp>
          <p:nvSpPr>
            <p:cNvPr id="15" name="Textbox 28">
              <a:extLst>
                <a:ext uri="{FF2B5EF4-FFF2-40B4-BE49-F238E27FC236}">
                  <a16:creationId xmlns:a16="http://schemas.microsoft.com/office/drawing/2014/main" id="{57EFD5FA-AC11-997B-9B2F-225442486C22}"/>
                </a:ext>
              </a:extLst>
            </p:cNvPr>
            <p:cNvSpPr txBox="1"/>
            <p:nvPr/>
          </p:nvSpPr>
          <p:spPr>
            <a:xfrm>
              <a:off x="3175" y="3175"/>
              <a:ext cx="3810635" cy="349250"/>
            </a:xfrm>
            <a:prstGeom prst="rect">
              <a:avLst/>
            </a:prstGeom>
            <a:solidFill>
              <a:srgbClr val="E6E7E8"/>
            </a:solidFill>
            <a:ln w="6350">
              <a:solidFill>
                <a:srgbClr val="231F20"/>
              </a:solidFill>
              <a:prstDash val="solid"/>
            </a:ln>
          </p:spPr>
          <p:txBody>
            <a:bodyPr wrap="square" lIns="0" tIns="0" rIns="0" bIns="0" rtlCol="0">
              <a:noAutofit/>
            </a:bodyPr>
            <a:lstStyle/>
            <a:p>
              <a:pPr marL="1216025" marR="0" lvl="0" indent="0" defTabSz="914400" eaLnBrk="1" fontAlgn="auto" latinLnBrk="0" hangingPunct="1">
                <a:lnSpc>
                  <a:spcPct val="100000"/>
                </a:lnSpc>
                <a:spcBef>
                  <a:spcPts val="775"/>
                </a:spcBef>
                <a:spcAft>
                  <a:spcPts val="0"/>
                </a:spcAft>
                <a:buClrTx/>
                <a:buSzTx/>
                <a:buFontTx/>
                <a:buNone/>
                <a:tabLst/>
                <a:defRPr/>
              </a:pPr>
              <a:r>
                <a:rPr kumimoji="0" lang="en-US" sz="1200" b="1" i="0" u="none" strike="noStrike" kern="0" cap="none" spc="160" normalizeH="0" baseline="0" noProof="0">
                  <a:ln>
                    <a:noFill/>
                  </a:ln>
                  <a:solidFill>
                    <a:srgbClr val="231F20"/>
                  </a:solidFill>
                  <a:effectLst/>
                  <a:uLnTx/>
                  <a:uFillTx/>
                  <a:latin typeface="Times New Roman" panose="02020603050405020304" pitchFamily="18" charset="0"/>
                  <a:ea typeface="Cambria" panose="02040503050406030204" pitchFamily="18" charset="0"/>
                  <a:cs typeface="Cambria" panose="02040503050406030204" pitchFamily="18" charset="0"/>
                </a:rPr>
                <a:t>INSTRUCTIONAL </a:t>
              </a:r>
              <a:endParaRPr kumimoji="0" lang="en-US" sz="1100" b="0" i="0" u="none" strike="noStrike" kern="0" cap="none" spc="0" normalizeH="0" baseline="0" noProof="0">
                <a:ln>
                  <a:noFill/>
                </a:ln>
                <a:solidFill>
                  <a:sysClr val="windowText" lastClr="000000"/>
                </a:solidFill>
                <a:effectLst/>
                <a:uLnTx/>
                <a:uFillTx/>
                <a:latin typeface="Cambria" panose="02040503050406030204" pitchFamily="18" charset="0"/>
                <a:ea typeface="Cambria" panose="02040503050406030204" pitchFamily="18" charset="0"/>
                <a:cs typeface="Cambria" panose="02040503050406030204" pitchFamily="18" charset="0"/>
              </a:endParaRPr>
            </a:p>
          </p:txBody>
        </p:sp>
      </p:grpSp>
    </p:spTree>
    <p:extLst>
      <p:ext uri="{BB962C8B-B14F-4D97-AF65-F5344CB8AC3E}">
        <p14:creationId xmlns:p14="http://schemas.microsoft.com/office/powerpoint/2010/main" val="386350414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9845</TotalTime>
  <Words>411</Words>
  <Application>Microsoft Office PowerPoint</Application>
  <PresentationFormat>On-screen Show (4:3)</PresentationFormat>
  <Paragraphs>32</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Cambria</vt:lpstr>
      <vt:lpstr>Times New Roman</vt:lpstr>
      <vt:lpstr>Trebuchet MS</vt:lpstr>
      <vt:lpstr>Wingdings 3</vt:lpstr>
      <vt:lpstr>Facet</vt:lpstr>
      <vt:lpstr>Chapter Sixteen</vt:lpstr>
      <vt:lpstr>PowerPoint Presentation</vt:lpstr>
      <vt:lpstr>Second is the concept of time. If more time is needed, then it should be provided.  </vt:lpstr>
      <vt:lpstr>PowerPoint Presentation</vt:lpstr>
      <vt:lpstr>PowerPoint Presentation</vt:lpstr>
      <vt:lpstr>PowerPoint Presentation</vt:lpstr>
      <vt:lpstr>Figure 16.1  Instructional and Nurturant                       Effects of the Mastery Learning Model </vt:lpstr>
    </vt:vector>
  </TitlesOfParts>
  <Manager/>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Mastery Learning</dc:title>
  <dc:subject/>
  <dc:creator>Bruce Joyce</dc:creator>
  <cp:keywords/>
  <dc:description/>
  <cp:lastModifiedBy>Emily Calhoun</cp:lastModifiedBy>
  <cp:revision>22</cp:revision>
  <cp:lastPrinted>1601-01-01T00:00:00Z</cp:lastPrinted>
  <dcterms:created xsi:type="dcterms:W3CDTF">2013-09-08T16:22:52Z</dcterms:created>
  <dcterms:modified xsi:type="dcterms:W3CDTF">2024-07-15T18:27:29Z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TC010902871033</vt:lpwstr>
  </property>
</Properties>
</file>