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3708" r:id="rId2"/>
    <p:sldMasterId id="2147483725" r:id="rId3"/>
  </p:sldMasterIdLst>
  <p:notesMasterIdLst>
    <p:notesMasterId r:id="rId28"/>
  </p:notesMasterIdLst>
  <p:sldIdLst>
    <p:sldId id="256" r:id="rId4"/>
    <p:sldId id="1062" r:id="rId5"/>
    <p:sldId id="258" r:id="rId6"/>
    <p:sldId id="259" r:id="rId7"/>
    <p:sldId id="640" r:id="rId8"/>
    <p:sldId id="1063" r:id="rId9"/>
    <p:sldId id="1064" r:id="rId10"/>
    <p:sldId id="1065" r:id="rId11"/>
    <p:sldId id="787" r:id="rId12"/>
    <p:sldId id="790" r:id="rId13"/>
    <p:sldId id="668" r:id="rId14"/>
    <p:sldId id="531" r:id="rId15"/>
    <p:sldId id="1066" r:id="rId16"/>
    <p:sldId id="639" r:id="rId17"/>
    <p:sldId id="810" r:id="rId18"/>
    <p:sldId id="811" r:id="rId19"/>
    <p:sldId id="812" r:id="rId20"/>
    <p:sldId id="1067" r:id="rId21"/>
    <p:sldId id="1068" r:id="rId22"/>
    <p:sldId id="1057" r:id="rId23"/>
    <p:sldId id="845" r:id="rId24"/>
    <p:sldId id="665" r:id="rId25"/>
    <p:sldId id="853" r:id="rId26"/>
    <p:sldId id="1069" r:id="rId27"/>
  </p:sldIdLst>
  <p:sldSz cx="12192000" cy="6858000"/>
  <p:notesSz cx="6954838" cy="9240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6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3647"/>
          </a:xfrm>
          <a:prstGeom prst="rect">
            <a:avLst/>
          </a:prstGeom>
        </p:spPr>
        <p:txBody>
          <a:bodyPr vert="horz" lIns="92546" tIns="46273" rIns="92546" bIns="46273" rtlCol="0"/>
          <a:lstStyle>
            <a:lvl1pPr algn="l">
              <a:defRPr sz="1200"/>
            </a:lvl1pPr>
          </a:lstStyle>
          <a:p>
            <a:endParaRPr lang="en-US"/>
          </a:p>
        </p:txBody>
      </p:sp>
      <p:sp>
        <p:nvSpPr>
          <p:cNvPr id="3" name="Date Placeholder 2"/>
          <p:cNvSpPr>
            <a:spLocks noGrp="1"/>
          </p:cNvSpPr>
          <p:nvPr>
            <p:ph type="dt" idx="1"/>
          </p:nvPr>
        </p:nvSpPr>
        <p:spPr>
          <a:xfrm>
            <a:off x="3939466" y="0"/>
            <a:ext cx="3013763" cy="463647"/>
          </a:xfrm>
          <a:prstGeom prst="rect">
            <a:avLst/>
          </a:prstGeom>
        </p:spPr>
        <p:txBody>
          <a:bodyPr vert="horz" lIns="92546" tIns="46273" rIns="92546" bIns="46273" rtlCol="0"/>
          <a:lstStyle>
            <a:lvl1pPr algn="r">
              <a:defRPr sz="1200"/>
            </a:lvl1pPr>
          </a:lstStyle>
          <a:p>
            <a:fld id="{A791EE63-9764-48CD-85A4-3F370A3DF39D}" type="datetimeFigureOut">
              <a:rPr lang="en-US" smtClean="0"/>
              <a:t>7/15/2024</a:t>
            </a:fld>
            <a:endParaRPr lang="en-US"/>
          </a:p>
        </p:txBody>
      </p:sp>
      <p:sp>
        <p:nvSpPr>
          <p:cNvPr id="4" name="Slide Image Placeholder 3"/>
          <p:cNvSpPr>
            <a:spLocks noGrp="1" noRot="1" noChangeAspect="1"/>
          </p:cNvSpPr>
          <p:nvPr>
            <p:ph type="sldImg" idx="2"/>
          </p:nvPr>
        </p:nvSpPr>
        <p:spPr>
          <a:xfrm>
            <a:off x="706438" y="1155700"/>
            <a:ext cx="5541962" cy="3117850"/>
          </a:xfrm>
          <a:prstGeom prst="rect">
            <a:avLst/>
          </a:prstGeom>
          <a:noFill/>
          <a:ln w="12700">
            <a:solidFill>
              <a:prstClr val="black"/>
            </a:solidFill>
          </a:ln>
        </p:spPr>
        <p:txBody>
          <a:bodyPr vert="horz" lIns="92546" tIns="46273" rIns="92546" bIns="46273" rtlCol="0" anchor="ctr"/>
          <a:lstStyle/>
          <a:p>
            <a:endParaRPr lang="en-US"/>
          </a:p>
        </p:txBody>
      </p:sp>
      <p:sp>
        <p:nvSpPr>
          <p:cNvPr id="5" name="Notes Placeholder 4"/>
          <p:cNvSpPr>
            <a:spLocks noGrp="1"/>
          </p:cNvSpPr>
          <p:nvPr>
            <p:ph type="body" sz="quarter" idx="3"/>
          </p:nvPr>
        </p:nvSpPr>
        <p:spPr>
          <a:xfrm>
            <a:off x="695484" y="4447153"/>
            <a:ext cx="5563870" cy="3638580"/>
          </a:xfrm>
          <a:prstGeom prst="rect">
            <a:avLst/>
          </a:prstGeom>
        </p:spPr>
        <p:txBody>
          <a:bodyPr vert="horz" lIns="92546" tIns="46273" rIns="92546" bIns="4627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7193"/>
            <a:ext cx="3013763" cy="463646"/>
          </a:xfrm>
          <a:prstGeom prst="rect">
            <a:avLst/>
          </a:prstGeom>
        </p:spPr>
        <p:txBody>
          <a:bodyPr vert="horz" lIns="92546" tIns="46273" rIns="92546" bIns="46273" rtlCol="0" anchor="b"/>
          <a:lstStyle>
            <a:lvl1pPr algn="l">
              <a:defRPr sz="1200"/>
            </a:lvl1pPr>
          </a:lstStyle>
          <a:p>
            <a:endParaRPr lang="en-US"/>
          </a:p>
        </p:txBody>
      </p:sp>
      <p:sp>
        <p:nvSpPr>
          <p:cNvPr id="7" name="Slide Number Placeholder 6"/>
          <p:cNvSpPr>
            <a:spLocks noGrp="1"/>
          </p:cNvSpPr>
          <p:nvPr>
            <p:ph type="sldNum" sz="quarter" idx="5"/>
          </p:nvPr>
        </p:nvSpPr>
        <p:spPr>
          <a:xfrm>
            <a:off x="3939466" y="8777193"/>
            <a:ext cx="3013763" cy="463646"/>
          </a:xfrm>
          <a:prstGeom prst="rect">
            <a:avLst/>
          </a:prstGeom>
        </p:spPr>
        <p:txBody>
          <a:bodyPr vert="horz" lIns="92546" tIns="46273" rIns="92546" bIns="46273" rtlCol="0" anchor="b"/>
          <a:lstStyle>
            <a:lvl1pPr algn="r">
              <a:defRPr sz="1200"/>
            </a:lvl1pPr>
          </a:lstStyle>
          <a:p>
            <a:fld id="{275BC9BD-3649-44A3-BA27-3A3697722C28}" type="slidenum">
              <a:rPr lang="en-US" smtClean="0"/>
              <a:t>‹#›</a:t>
            </a:fld>
            <a:endParaRPr lang="en-US"/>
          </a:p>
        </p:txBody>
      </p:sp>
    </p:spTree>
    <p:extLst>
      <p:ext uri="{BB962C8B-B14F-4D97-AF65-F5344CB8AC3E}">
        <p14:creationId xmlns:p14="http://schemas.microsoft.com/office/powerpoint/2010/main" val="1369802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4850"/>
            <a:ext cx="6262687" cy="3522663"/>
          </a:xfrm>
        </p:spPr>
      </p:sp>
      <p:sp>
        <p:nvSpPr>
          <p:cNvPr id="3" name="Notes Placeholder 2"/>
          <p:cNvSpPr>
            <a:spLocks noGrp="1"/>
          </p:cNvSpPr>
          <p:nvPr>
            <p:ph type="body" idx="1"/>
          </p:nvPr>
        </p:nvSpPr>
        <p:spPr/>
        <p:txBody>
          <a:bodyPr/>
          <a:lstStyle/>
          <a:p>
            <a:r>
              <a:rPr lang="en-US" dirty="0"/>
              <a:t>Often described</a:t>
            </a:r>
            <a:r>
              <a:rPr lang="en-US" baseline="0" dirty="0"/>
              <a:t> as “thinking about your thinking.”</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10C214-637F-4D74-8A4F-657DBA92FBF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06603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4850"/>
            <a:ext cx="6262687" cy="3522663"/>
          </a:xfrm>
        </p:spPr>
      </p:sp>
      <p:sp>
        <p:nvSpPr>
          <p:cNvPr id="3" name="Notes Placeholder 2"/>
          <p:cNvSpPr>
            <a:spLocks noGrp="1"/>
          </p:cNvSpPr>
          <p:nvPr>
            <p:ph type="body" idx="1"/>
          </p:nvPr>
        </p:nvSpPr>
        <p:spPr/>
        <p:txBody>
          <a:bodyPr/>
          <a:lstStyle/>
          <a:p>
            <a:pPr defTabSz="462732">
              <a:spcBef>
                <a:spcPts val="1012"/>
              </a:spcBef>
              <a:buClr>
                <a:srgbClr val="90C226"/>
              </a:buClr>
              <a:buSzPct val="80000"/>
              <a:defRPr/>
            </a:pPr>
            <a:r>
              <a:rPr lang="en-US" sz="2200" i="1" dirty="0">
                <a:solidFill>
                  <a:prstClr val="black">
                    <a:lumMod val="75000"/>
                    <a:lumOff val="25000"/>
                  </a:prstClr>
                </a:solidFill>
                <a:latin typeface="Trebuchet MS"/>
              </a:rPr>
              <a:t>Explaining reading: A resource for explicit teaching of the Common Core Standards. </a:t>
            </a:r>
            <a:r>
              <a:rPr lang="en-US" sz="2200" dirty="0">
                <a:solidFill>
                  <a:prstClr val="black">
                    <a:lumMod val="75000"/>
                    <a:lumOff val="25000"/>
                  </a:prstClr>
                </a:solidFill>
                <a:latin typeface="Trebuchet MS"/>
              </a:rPr>
              <a:t>New York: Guilford. (Excerpt from p. 42.)</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10C214-637F-4D74-8A4F-657DBA92FBF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27429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6438" y="1155700"/>
            <a:ext cx="5541962" cy="3117850"/>
          </a:xfrm>
        </p:spPr>
      </p:sp>
      <p:sp>
        <p:nvSpPr>
          <p:cNvPr id="3" name="Notes Placeholder 2"/>
          <p:cNvSpPr>
            <a:spLocks noGrp="1"/>
          </p:cNvSpPr>
          <p:nvPr>
            <p:ph type="body" idx="1"/>
          </p:nvPr>
        </p:nvSpPr>
        <p:spPr/>
        <p:txBody>
          <a:bodyPr/>
          <a:lstStyle/>
          <a:p>
            <a:r>
              <a:rPr lang="en-US" dirty="0"/>
              <a:t>If you go to sleep in here,</a:t>
            </a:r>
            <a:r>
              <a:rPr lang="en-US" baseline="0" dirty="0"/>
              <a:t> that is feedback to me. If I use that feedback to modify our instruction and have you discuss questions with a partner, or get up and work with someone, or even just take a break—we begin to move into formative assessment.</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10C214-637F-4D74-8A4F-657DBA92FBF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17954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10C214-637F-4D74-8A4F-657DBA92FBF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88213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5464">
              <a:defRPr/>
            </a:pPr>
            <a:fld id="{0F10C214-637F-4D74-8A4F-657DBA92FBF7}" type="slidenum">
              <a:rPr lang="en-US">
                <a:solidFill>
                  <a:prstClr val="black"/>
                </a:solidFill>
                <a:latin typeface="Calibri"/>
              </a:rPr>
              <a:pPr defTabSz="925464">
                <a:defRPr/>
              </a:pPr>
              <a:t>14</a:t>
            </a:fld>
            <a:endParaRPr lang="en-US">
              <a:solidFill>
                <a:prstClr val="black"/>
              </a:solidFill>
              <a:latin typeface="Calibri"/>
            </a:endParaRPr>
          </a:p>
        </p:txBody>
      </p:sp>
    </p:spTree>
    <p:extLst>
      <p:ext uri="{BB962C8B-B14F-4D97-AF65-F5344CB8AC3E}">
        <p14:creationId xmlns:p14="http://schemas.microsoft.com/office/powerpoint/2010/main" val="35416262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Ex. It tastes</a:t>
            </a:r>
            <a:r>
              <a:rPr lang="en-US" baseline="0" dirty="0"/>
              <a:t> sour, like a lemon.</a:t>
            </a:r>
          </a:p>
          <a:p>
            <a:endParaRPr lang="en-US" baseline="0" dirty="0"/>
          </a:p>
          <a:p>
            <a:r>
              <a:rPr lang="en-US" baseline="0" dirty="0"/>
              <a:t>It smells sweet, like honeysuckle.</a:t>
            </a:r>
          </a:p>
          <a:p>
            <a:endParaRPr lang="en-US" baseline="0" dirty="0"/>
          </a:p>
          <a:p>
            <a:endParaRPr lang="en-US" dirty="0"/>
          </a:p>
        </p:txBody>
      </p:sp>
      <p:sp>
        <p:nvSpPr>
          <p:cNvPr id="4" name="Slide Number Placeholder 3"/>
          <p:cNvSpPr>
            <a:spLocks noGrp="1"/>
          </p:cNvSpPr>
          <p:nvPr>
            <p:ph type="sldNum" sz="quarter" idx="10"/>
          </p:nvPr>
        </p:nvSpPr>
        <p:spPr/>
        <p:txBody>
          <a:bodyPr/>
          <a:lstStyle/>
          <a:p>
            <a:pPr defTabSz="925464">
              <a:defRPr/>
            </a:pPr>
            <a:fld id="{0F10C214-637F-4D74-8A4F-657DBA92FBF7}" type="slidenum">
              <a:rPr lang="en-US">
                <a:solidFill>
                  <a:prstClr val="black"/>
                </a:solidFill>
                <a:latin typeface="Calibri"/>
              </a:rPr>
              <a:pPr defTabSz="925464">
                <a:defRPr/>
              </a:pPr>
              <a:t>16</a:t>
            </a:fld>
            <a:endParaRPr lang="en-US">
              <a:solidFill>
                <a:prstClr val="black"/>
              </a:solidFill>
              <a:latin typeface="Calibri"/>
            </a:endParaRPr>
          </a:p>
        </p:txBody>
      </p:sp>
    </p:spTree>
    <p:extLst>
      <p:ext uri="{BB962C8B-B14F-4D97-AF65-F5344CB8AC3E}">
        <p14:creationId xmlns:p14="http://schemas.microsoft.com/office/powerpoint/2010/main" val="16506116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5464">
              <a:defRPr/>
            </a:pPr>
            <a:fld id="{0F10C214-637F-4D74-8A4F-657DBA92FBF7}" type="slidenum">
              <a:rPr lang="en-US">
                <a:solidFill>
                  <a:prstClr val="black"/>
                </a:solidFill>
                <a:latin typeface="Calibri"/>
              </a:rPr>
              <a:pPr defTabSz="925464">
                <a:defRPr/>
              </a:pPr>
              <a:t>20</a:t>
            </a:fld>
            <a:endParaRPr lang="en-US">
              <a:solidFill>
                <a:prstClr val="black"/>
              </a:solidFill>
              <a:latin typeface="Calibri"/>
            </a:endParaRPr>
          </a:p>
        </p:txBody>
      </p:sp>
    </p:spTree>
    <p:extLst>
      <p:ext uri="{BB962C8B-B14F-4D97-AF65-F5344CB8AC3E}">
        <p14:creationId xmlns:p14="http://schemas.microsoft.com/office/powerpoint/2010/main" val="39872704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6600" y="1174750"/>
            <a:ext cx="5635625" cy="3170238"/>
          </a:xfrm>
        </p:spPr>
      </p:sp>
      <p:sp>
        <p:nvSpPr>
          <p:cNvPr id="3" name="Notes Placeholder 2"/>
          <p:cNvSpPr>
            <a:spLocks noGrp="1"/>
          </p:cNvSpPr>
          <p:nvPr>
            <p:ph type="body" idx="1"/>
          </p:nvPr>
        </p:nvSpPr>
        <p:spPr/>
        <p:txBody>
          <a:bodyPr>
            <a:normAutofit/>
          </a:bodyPr>
          <a:lstStyle/>
          <a:p>
            <a:r>
              <a:rPr lang="en-US" dirty="0"/>
              <a:t>Pronounce all words, but what is it author wants me to leave with: To be</a:t>
            </a:r>
            <a:r>
              <a:rPr lang="en-US" baseline="0" dirty="0"/>
              <a:t> or not to be, that is the question.</a:t>
            </a:r>
          </a:p>
          <a:p>
            <a:endParaRPr lang="en-US" baseline="0" dirty="0"/>
          </a:p>
          <a:p>
            <a:r>
              <a:rPr lang="en-US" baseline="0" dirty="0"/>
              <a:t>Read twice if important—go back and dig into certain phrases or sentences even more</a:t>
            </a:r>
            <a:endParaRPr lang="en-US" dirty="0"/>
          </a:p>
        </p:txBody>
      </p:sp>
      <p:sp>
        <p:nvSpPr>
          <p:cNvPr id="4" name="Slide Number Placeholder 3"/>
          <p:cNvSpPr>
            <a:spLocks noGrp="1"/>
          </p:cNvSpPr>
          <p:nvPr>
            <p:ph type="sldNum" sz="quarter" idx="10"/>
          </p:nvPr>
        </p:nvSpPr>
        <p:spPr/>
        <p:txBody>
          <a:bodyPr/>
          <a:lstStyle/>
          <a:p>
            <a:pPr defTabSz="925464">
              <a:defRPr/>
            </a:pPr>
            <a:fld id="{0F10C214-637F-4D74-8A4F-657DBA92FBF7}" type="slidenum">
              <a:rPr lang="en-US">
                <a:solidFill>
                  <a:prstClr val="black"/>
                </a:solidFill>
                <a:latin typeface="Calibri"/>
              </a:rPr>
              <a:pPr defTabSz="925464">
                <a:defRPr/>
              </a:pPr>
              <a:t>21</a:t>
            </a:fld>
            <a:endParaRPr lang="en-US">
              <a:solidFill>
                <a:prstClr val="black"/>
              </a:solidFill>
              <a:latin typeface="Calibri"/>
            </a:endParaRPr>
          </a:p>
        </p:txBody>
      </p:sp>
    </p:spTree>
    <p:extLst>
      <p:ext uri="{BB962C8B-B14F-4D97-AF65-F5344CB8AC3E}">
        <p14:creationId xmlns:p14="http://schemas.microsoft.com/office/powerpoint/2010/main" val="2211154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defTabSz="925464">
              <a:defRPr/>
            </a:pPr>
            <a:fld id="{0F10C214-637F-4D74-8A4F-657DBA92FBF7}" type="slidenum">
              <a:rPr lang="en-US">
                <a:solidFill>
                  <a:prstClr val="black"/>
                </a:solidFill>
                <a:latin typeface="Calibri"/>
              </a:rPr>
              <a:pPr defTabSz="925464">
                <a:defRPr/>
              </a:pPr>
              <a:t>22</a:t>
            </a:fld>
            <a:endParaRPr lang="en-US">
              <a:solidFill>
                <a:prstClr val="black"/>
              </a:solidFill>
              <a:latin typeface="Calibri"/>
            </a:endParaRPr>
          </a:p>
        </p:txBody>
      </p:sp>
    </p:spTree>
    <p:extLst>
      <p:ext uri="{BB962C8B-B14F-4D97-AF65-F5344CB8AC3E}">
        <p14:creationId xmlns:p14="http://schemas.microsoft.com/office/powerpoint/2010/main" val="692995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r"/>
            <a:fld id="{00000000-1234-1234-1234-123412341234}" type="slidenum">
              <a:rPr lang="en" sz="1333" kern="0" smtClean="0">
                <a:solidFill>
                  <a:srgbClr val="595959"/>
                </a:solidFill>
                <a:cs typeface="Arial"/>
                <a:sym typeface="Arial"/>
              </a:rPr>
              <a:pPr algn="r"/>
              <a:t>‹#›</a:t>
            </a:fld>
            <a:endParaRPr lang="en" sz="1333" kern="0">
              <a:solidFill>
                <a:srgbClr val="595959"/>
              </a:solidFill>
              <a:cs typeface="Arial"/>
              <a:sym typeface="Arial"/>
            </a:endParaRPr>
          </a:p>
        </p:txBody>
      </p:sp>
    </p:spTree>
    <p:extLst>
      <p:ext uri="{BB962C8B-B14F-4D97-AF65-F5344CB8AC3E}">
        <p14:creationId xmlns:p14="http://schemas.microsoft.com/office/powerpoint/2010/main" val="342770447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r"/>
            <a:fld id="{00000000-1234-1234-1234-123412341234}" type="slidenum">
              <a:rPr lang="en" sz="1333" kern="0" smtClean="0">
                <a:solidFill>
                  <a:srgbClr val="595959"/>
                </a:solidFill>
                <a:cs typeface="Arial"/>
                <a:sym typeface="Arial"/>
              </a:rPr>
              <a:pPr algn="r"/>
              <a:t>‹#›</a:t>
            </a:fld>
            <a:endParaRPr lang="en" sz="1333" kern="0">
              <a:solidFill>
                <a:srgbClr val="595959"/>
              </a:solidFill>
              <a:cs typeface="Arial"/>
              <a:sym typeface="Arial"/>
            </a:endParaRPr>
          </a:p>
        </p:txBody>
      </p:sp>
    </p:spTree>
    <p:extLst>
      <p:ext uri="{BB962C8B-B14F-4D97-AF65-F5344CB8AC3E}">
        <p14:creationId xmlns:p14="http://schemas.microsoft.com/office/powerpoint/2010/main" val="146399072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r"/>
            <a:fld id="{00000000-1234-1234-1234-123412341234}" type="slidenum">
              <a:rPr lang="en" sz="1333" kern="0" smtClean="0">
                <a:solidFill>
                  <a:srgbClr val="595959"/>
                </a:solidFill>
                <a:cs typeface="Arial"/>
                <a:sym typeface="Arial"/>
              </a:rPr>
              <a:pPr algn="r"/>
              <a:t>‹#›</a:t>
            </a:fld>
            <a:endParaRPr lang="en" sz="1333" kern="0">
              <a:solidFill>
                <a:srgbClr val="595959"/>
              </a:solidFill>
              <a:cs typeface="Arial"/>
              <a:sym typeface="Aria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1049668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r"/>
            <a:fld id="{00000000-1234-1234-1234-123412341234}" type="slidenum">
              <a:rPr lang="en" sz="1333" kern="0" smtClean="0">
                <a:solidFill>
                  <a:srgbClr val="595959"/>
                </a:solidFill>
                <a:cs typeface="Arial"/>
                <a:sym typeface="Arial"/>
              </a:rPr>
              <a:pPr algn="r"/>
              <a:t>‹#›</a:t>
            </a:fld>
            <a:endParaRPr lang="en" sz="1333" kern="0">
              <a:solidFill>
                <a:srgbClr val="595959"/>
              </a:solidFill>
              <a:cs typeface="Arial"/>
              <a:sym typeface="Arial"/>
            </a:endParaRPr>
          </a:p>
        </p:txBody>
      </p:sp>
    </p:spTree>
    <p:extLst>
      <p:ext uri="{BB962C8B-B14F-4D97-AF65-F5344CB8AC3E}">
        <p14:creationId xmlns:p14="http://schemas.microsoft.com/office/powerpoint/2010/main" val="250221931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r"/>
            <a:fld id="{00000000-1234-1234-1234-123412341234}" type="slidenum">
              <a:rPr lang="en" sz="1333" kern="0" smtClean="0">
                <a:solidFill>
                  <a:srgbClr val="595959"/>
                </a:solidFill>
                <a:cs typeface="Arial"/>
                <a:sym typeface="Arial"/>
              </a:rPr>
              <a:pPr algn="r"/>
              <a:t>‹#›</a:t>
            </a:fld>
            <a:endParaRPr lang="en" sz="1333" kern="0">
              <a:solidFill>
                <a:srgbClr val="595959"/>
              </a:solidFill>
              <a:cs typeface="Arial"/>
              <a:sym typeface="Aria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1224316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r"/>
            <a:fld id="{00000000-1234-1234-1234-123412341234}" type="slidenum">
              <a:rPr lang="en" sz="1333" kern="0" smtClean="0">
                <a:solidFill>
                  <a:srgbClr val="595959"/>
                </a:solidFill>
                <a:cs typeface="Arial"/>
                <a:sym typeface="Arial"/>
              </a:rPr>
              <a:pPr algn="r"/>
              <a:t>‹#›</a:t>
            </a:fld>
            <a:endParaRPr lang="en" sz="1333" kern="0">
              <a:solidFill>
                <a:srgbClr val="595959"/>
              </a:solidFill>
              <a:cs typeface="Arial"/>
              <a:sym typeface="Arial"/>
            </a:endParaRPr>
          </a:p>
        </p:txBody>
      </p:sp>
    </p:spTree>
    <p:extLst>
      <p:ext uri="{BB962C8B-B14F-4D97-AF65-F5344CB8AC3E}">
        <p14:creationId xmlns:p14="http://schemas.microsoft.com/office/powerpoint/2010/main" val="386536404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7/15/2024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r"/>
            <a:fld id="{00000000-1234-1234-1234-123412341234}" type="slidenum">
              <a:rPr lang="en" sz="1333" kern="0" smtClean="0">
                <a:solidFill>
                  <a:srgbClr val="595959"/>
                </a:solidFill>
                <a:cs typeface="Arial"/>
                <a:sym typeface="Arial"/>
              </a:rPr>
              <a:pPr algn="r"/>
              <a:t>‹#›</a:t>
            </a:fld>
            <a:endParaRPr lang="en" sz="1333" kern="0">
              <a:solidFill>
                <a:srgbClr val="595959"/>
              </a:solidFill>
              <a:cs typeface="Arial"/>
              <a:sym typeface="Arial"/>
            </a:endParaRPr>
          </a:p>
        </p:txBody>
      </p:sp>
    </p:spTree>
    <p:extLst>
      <p:ext uri="{BB962C8B-B14F-4D97-AF65-F5344CB8AC3E}">
        <p14:creationId xmlns:p14="http://schemas.microsoft.com/office/powerpoint/2010/main" val="225556070"/>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r"/>
            <a:fld id="{00000000-1234-1234-1234-123412341234}" type="slidenum">
              <a:rPr lang="en" sz="1333" kern="0" smtClean="0">
                <a:solidFill>
                  <a:srgbClr val="595959"/>
                </a:solidFill>
                <a:cs typeface="Arial"/>
                <a:sym typeface="Arial"/>
              </a:rPr>
              <a:pPr algn="r"/>
              <a:t>‹#›</a:t>
            </a:fld>
            <a:endParaRPr lang="en" sz="1333" kern="0">
              <a:solidFill>
                <a:srgbClr val="595959"/>
              </a:solidFill>
              <a:cs typeface="Arial"/>
              <a:sym typeface="Arial"/>
            </a:endParaRPr>
          </a:p>
        </p:txBody>
      </p:sp>
    </p:spTree>
    <p:extLst>
      <p:ext uri="{BB962C8B-B14F-4D97-AF65-F5344CB8AC3E}">
        <p14:creationId xmlns:p14="http://schemas.microsoft.com/office/powerpoint/2010/main" val="2149150256"/>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415601" y="593367"/>
            <a:ext cx="11360799" cy="763599"/>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8" name="Shape 18"/>
          <p:cNvSpPr txBox="1">
            <a:spLocks noGrp="1"/>
          </p:cNvSpPr>
          <p:nvPr>
            <p:ph type="body" idx="1"/>
          </p:nvPr>
        </p:nvSpPr>
        <p:spPr>
          <a:xfrm>
            <a:off x="415601" y="1536633"/>
            <a:ext cx="11360799" cy="45552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9" name="Shape 19"/>
          <p:cNvSpPr txBox="1">
            <a:spLocks noGrp="1"/>
          </p:cNvSpPr>
          <p:nvPr>
            <p:ph type="sldNum" idx="12"/>
          </p:nvPr>
        </p:nvSpPr>
        <p:spPr>
          <a:xfrm>
            <a:off x="11296610" y="6217621"/>
            <a:ext cx="731599" cy="524800"/>
          </a:xfrm>
          <a:prstGeom prst="rect">
            <a:avLst/>
          </a:prstGeom>
        </p:spPr>
        <p:txBody>
          <a:bodyPr lIns="91425" tIns="91425" rIns="91425" bIns="91425" anchor="ctr" anchorCtr="0">
            <a:noAutofit/>
          </a:bodyPr>
          <a:lstStyle/>
          <a:p>
            <a:fld id="{00000000-1234-1234-1234-123412341234}" type="slidenum">
              <a:rPr lang="en"/>
              <a:pPr/>
              <a:t>‹#›</a:t>
            </a:fld>
            <a:endParaRPr lang="en"/>
          </a:p>
        </p:txBody>
      </p:sp>
    </p:spTree>
    <p:extLst>
      <p:ext uri="{BB962C8B-B14F-4D97-AF65-F5344CB8AC3E}">
        <p14:creationId xmlns:p14="http://schemas.microsoft.com/office/powerpoint/2010/main" val="9063454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9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7/15/2024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0000000-1234-1234-1234-123412341234}" type="slidenum">
              <a:rPr lang="en" sz="1333" kern="0" smtClean="0">
                <a:solidFill>
                  <a:srgbClr val="595959"/>
                </a:solidFill>
                <a:cs typeface="Arial"/>
                <a:sym typeface="Arial"/>
              </a:rPr>
              <a:pPr/>
              <a:t>‹#›</a:t>
            </a:fld>
            <a:endParaRPr lang="en" sz="1333" kern="0">
              <a:solidFill>
                <a:srgbClr val="595959"/>
              </a:solidFill>
              <a:cs typeface="Arial"/>
              <a:sym typeface="Arial"/>
            </a:endParaRPr>
          </a:p>
        </p:txBody>
      </p:sp>
    </p:spTree>
    <p:extLst>
      <p:ext uri="{BB962C8B-B14F-4D97-AF65-F5344CB8AC3E}">
        <p14:creationId xmlns:p14="http://schemas.microsoft.com/office/powerpoint/2010/main" val="2828426454"/>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chemeClr val="accent2">
                    <a:lumMod val="75000"/>
                  </a:schemeClr>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solidFill>
                  <a:prstClr val="black">
                    <a:tint val="75000"/>
                  </a:prstClr>
                </a:solidFill>
              </a:rPr>
              <a:pPr/>
              <a:t>7/15/2024</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r>
              <a:rPr lang="en-US" dirty="0">
                <a:solidFill>
                  <a:prstClr val="black">
                    <a:tint val="75000"/>
                  </a:prstClr>
                </a:solidFill>
              </a:rPr>
              <a:t>                                                                                           E.F. Calhoun, The Phoenix Alliance</a:t>
            </a:r>
          </a:p>
        </p:txBody>
      </p:sp>
      <p:sp>
        <p:nvSpPr>
          <p:cNvPr id="9" name="Slide Number Placeholder 8"/>
          <p:cNvSpPr>
            <a:spLocks noGrp="1"/>
          </p:cNvSpPr>
          <p:nvPr>
            <p:ph type="sldNum" sz="quarter" idx="12"/>
          </p:nvPr>
        </p:nvSpPr>
        <p:spPr/>
        <p:txBody>
          <a:bodyPr/>
          <a:lstStyle/>
          <a:p>
            <a:fld id="{00000000-1234-1234-1234-123412341234}" type="slidenum">
              <a:rPr lang="en" sz="1333" kern="0" smtClean="0">
                <a:solidFill>
                  <a:srgbClr val="595959"/>
                </a:solidFill>
                <a:cs typeface="Arial"/>
                <a:sym typeface="Arial"/>
              </a:rPr>
              <a:pPr/>
              <a:t>‹#›</a:t>
            </a:fld>
            <a:endParaRPr lang="en" sz="1333" kern="0">
              <a:solidFill>
                <a:srgbClr val="595959"/>
              </a:solidFill>
              <a:cs typeface="Arial"/>
              <a:sym typeface="Arial"/>
            </a:endParaRPr>
          </a:p>
        </p:txBody>
      </p:sp>
    </p:spTree>
    <p:extLst>
      <p:ext uri="{BB962C8B-B14F-4D97-AF65-F5344CB8AC3E}">
        <p14:creationId xmlns:p14="http://schemas.microsoft.com/office/powerpoint/2010/main" val="1344419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7/15/2024</a:t>
            </a:fld>
            <a:endParaRPr lang="en-US" dirty="0"/>
          </a:p>
        </p:txBody>
      </p:sp>
      <p:sp>
        <p:nvSpPr>
          <p:cNvPr id="8" name="Footer Placeholder 7"/>
          <p:cNvSpPr>
            <a:spLocks noGrp="1"/>
          </p:cNvSpPr>
          <p:nvPr>
            <p:ph type="ftr" sz="quarter" idx="11"/>
          </p:nvPr>
        </p:nvSpPr>
        <p:spPr/>
        <p:txBody>
          <a:bodyPr/>
          <a:lstStyle/>
          <a:p>
            <a:r>
              <a:rPr lang="en-US" dirty="0"/>
              <a:t>                                                                                           E.F. Calhoun, The Phoenix Alliance</a:t>
            </a:r>
          </a:p>
        </p:txBody>
      </p:sp>
      <p:sp>
        <p:nvSpPr>
          <p:cNvPr id="9" name="Slide Number Placeholder 8"/>
          <p:cNvSpPr>
            <a:spLocks noGrp="1"/>
          </p:cNvSpPr>
          <p:nvPr>
            <p:ph type="sldNum" sz="quarter" idx="12"/>
          </p:nvPr>
        </p:nvSpPr>
        <p:spPr/>
        <p:txBody>
          <a:bodyPr/>
          <a:lstStyle/>
          <a:p>
            <a:pPr algn="r"/>
            <a:fld id="{00000000-1234-1234-1234-123412341234}" type="slidenum">
              <a:rPr lang="en" sz="1333" kern="0" smtClean="0">
                <a:solidFill>
                  <a:srgbClr val="595959"/>
                </a:solidFill>
                <a:cs typeface="Arial"/>
                <a:sym typeface="Arial"/>
              </a:rPr>
              <a:pPr algn="r"/>
              <a:t>‹#›</a:t>
            </a:fld>
            <a:endParaRPr lang="en" sz="1333" kern="0">
              <a:solidFill>
                <a:srgbClr val="595959"/>
              </a:solidFill>
              <a:cs typeface="Arial"/>
              <a:sym typeface="Arial"/>
            </a:endParaRPr>
          </a:p>
        </p:txBody>
      </p:sp>
    </p:spTree>
    <p:extLst>
      <p:ext uri="{BB962C8B-B14F-4D97-AF65-F5344CB8AC3E}">
        <p14:creationId xmlns:p14="http://schemas.microsoft.com/office/powerpoint/2010/main" val="7092358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71"/>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7/15/2024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0000000-1234-1234-1234-123412341234}" type="slidenum">
              <a:rPr lang="en" sz="1333" kern="0" smtClean="0">
                <a:solidFill>
                  <a:srgbClr val="595959"/>
                </a:solidFill>
                <a:cs typeface="Arial"/>
                <a:sym typeface="Arial"/>
              </a:rPr>
              <a:pPr/>
              <a:t>‹#›</a:t>
            </a:fld>
            <a:endParaRPr lang="en" sz="1333" kern="0">
              <a:solidFill>
                <a:srgbClr val="595959"/>
              </a:solidFill>
              <a:cs typeface="Arial"/>
              <a:sym typeface="Arial"/>
            </a:endParaRPr>
          </a:p>
        </p:txBody>
      </p:sp>
    </p:spTree>
    <p:extLst>
      <p:ext uri="{BB962C8B-B14F-4D97-AF65-F5344CB8AC3E}">
        <p14:creationId xmlns:p14="http://schemas.microsoft.com/office/powerpoint/2010/main" val="4253479351"/>
      </p:ext>
    </p:extLst>
  </p:cSld>
  <p:clrMapOvr>
    <a:masterClrMapping/>
  </p:clrMapOvr>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6"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69" y="2160590"/>
            <a:ext cx="4184035"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solidFill>
                  <a:prstClr val="black">
                    <a:tint val="75000"/>
                  </a:prstClr>
                </a:solidFill>
              </a:rPr>
              <a:pPr/>
              <a:t>7/15/2024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0000000-1234-1234-1234-123412341234}" type="slidenum">
              <a:rPr lang="en" sz="1333" kern="0" smtClean="0">
                <a:solidFill>
                  <a:srgbClr val="595959"/>
                </a:solidFill>
                <a:cs typeface="Arial"/>
                <a:sym typeface="Arial"/>
              </a:rPr>
              <a:pPr/>
              <a:t>‹#›</a:t>
            </a:fld>
            <a:endParaRPr lang="en" sz="1333" kern="0">
              <a:solidFill>
                <a:srgbClr val="595959"/>
              </a:solidFill>
              <a:cs typeface="Arial"/>
              <a:sym typeface="Arial"/>
            </a:endParaRPr>
          </a:p>
        </p:txBody>
      </p:sp>
    </p:spTree>
    <p:extLst>
      <p:ext uri="{BB962C8B-B14F-4D97-AF65-F5344CB8AC3E}">
        <p14:creationId xmlns:p14="http://schemas.microsoft.com/office/powerpoint/2010/main" val="817535718"/>
      </p:ext>
    </p:extLst>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811"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811" y="27373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5" y="2160983"/>
            <a:ext cx="418561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450" y="27373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2F6DF769-0B9E-4BBA-9320-DBD25AD68C30}" type="datetime1">
              <a:rPr lang="en-US" smtClean="0">
                <a:solidFill>
                  <a:srgbClr val="FFFFFF"/>
                </a:solidFill>
              </a:rPr>
              <a:pPr>
                <a:defRPr/>
              </a:pPr>
              <a:t>7/15/2024</a:t>
            </a:fld>
            <a:endParaRPr lang="en-US" dirty="0">
              <a:solidFill>
                <a:srgbClr val="FFFFFF"/>
              </a:solidFill>
            </a:endParaRPr>
          </a:p>
        </p:txBody>
      </p:sp>
      <p:sp>
        <p:nvSpPr>
          <p:cNvPr id="8" name="Footer Placeholder 7"/>
          <p:cNvSpPr>
            <a:spLocks noGrp="1"/>
          </p:cNvSpPr>
          <p:nvPr>
            <p:ph type="ftr" sz="quarter" idx="11"/>
          </p:nvPr>
        </p:nvSpPr>
        <p:spPr/>
        <p:txBody>
          <a:bodyPr/>
          <a:lstStyle/>
          <a:p>
            <a:pPr>
              <a:defRPr/>
            </a:pPr>
            <a:r>
              <a:rPr lang="en-US">
                <a:solidFill>
                  <a:srgbClr val="FFFFFF"/>
                </a:solidFill>
              </a:rPr>
              <a:t>E.F. Calhoun, The Phoenix Alliance</a:t>
            </a:r>
            <a:endParaRPr lang="en-US" dirty="0">
              <a:solidFill>
                <a:srgbClr val="FFFFFF"/>
              </a:solidFill>
            </a:endParaRPr>
          </a:p>
        </p:txBody>
      </p:sp>
      <p:sp>
        <p:nvSpPr>
          <p:cNvPr id="9" name="Slide Number Placeholder 8"/>
          <p:cNvSpPr>
            <a:spLocks noGrp="1"/>
          </p:cNvSpPr>
          <p:nvPr>
            <p:ph type="sldNum" sz="quarter" idx="12"/>
          </p:nvPr>
        </p:nvSpPr>
        <p:spPr/>
        <p:txBody>
          <a:bodyPr/>
          <a:lstStyle/>
          <a:p>
            <a:pPr>
              <a:defRPr/>
            </a:pPr>
            <a:fld id="{6E662998-E320-469E-A9C8-D97A02731C8E}" type="slidenum">
              <a:rPr lang="en-US" smtClean="0">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39284697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7/15/2024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0000000-1234-1234-1234-123412341234}" type="slidenum">
              <a:rPr lang="en" sz="1333" kern="0" smtClean="0">
                <a:solidFill>
                  <a:srgbClr val="595959"/>
                </a:solidFill>
                <a:cs typeface="Arial"/>
                <a:sym typeface="Arial"/>
              </a:rPr>
              <a:pPr/>
              <a:t>‹#›</a:t>
            </a:fld>
            <a:endParaRPr lang="en" sz="1333" kern="0">
              <a:solidFill>
                <a:srgbClr val="595959"/>
              </a:solidFill>
              <a:cs typeface="Arial"/>
              <a:sym typeface="Arial"/>
            </a:endParaRPr>
          </a:p>
        </p:txBody>
      </p:sp>
    </p:spTree>
    <p:extLst>
      <p:ext uri="{BB962C8B-B14F-4D97-AF65-F5344CB8AC3E}">
        <p14:creationId xmlns:p14="http://schemas.microsoft.com/office/powerpoint/2010/main" val="426823995"/>
      </p:ext>
    </p:extLst>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7/15/2024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00000000-1234-1234-1234-123412341234}" type="slidenum">
              <a:rPr lang="en" smtClean="0">
                <a:solidFill>
                  <a:srgbClr val="90C226"/>
                </a:solidFill>
              </a:rPr>
              <a:pPr/>
              <a:t>‹#›</a:t>
            </a:fld>
            <a:endParaRPr lang="en">
              <a:solidFill>
                <a:srgbClr val="90C226"/>
              </a:solidFill>
            </a:endParaRPr>
          </a:p>
        </p:txBody>
      </p:sp>
    </p:spTree>
    <p:extLst>
      <p:ext uri="{BB962C8B-B14F-4D97-AF65-F5344CB8AC3E}">
        <p14:creationId xmlns:p14="http://schemas.microsoft.com/office/powerpoint/2010/main" val="30314297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4" y="5150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5"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solidFill>
                  <a:prstClr val="black">
                    <a:tint val="75000"/>
                  </a:prstClr>
                </a:solidFill>
              </a:rPr>
              <a:pPr/>
              <a:t>7/15/2024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0000000-1234-1234-1234-123412341234}" type="slidenum">
              <a:rPr lang="en" sz="1333" kern="0" smtClean="0">
                <a:solidFill>
                  <a:srgbClr val="595959"/>
                </a:solidFill>
                <a:cs typeface="Arial"/>
                <a:sym typeface="Arial"/>
              </a:rPr>
              <a:pPr/>
              <a:t>‹#›</a:t>
            </a:fld>
            <a:endParaRPr lang="en" sz="1333" kern="0">
              <a:solidFill>
                <a:srgbClr val="595959"/>
              </a:solidFill>
              <a:cs typeface="Arial"/>
              <a:sym typeface="Arial"/>
            </a:endParaRPr>
          </a:p>
        </p:txBody>
      </p:sp>
    </p:spTree>
    <p:extLst>
      <p:ext uri="{BB962C8B-B14F-4D97-AF65-F5344CB8AC3E}">
        <p14:creationId xmlns:p14="http://schemas.microsoft.com/office/powerpoint/2010/main" val="303084567"/>
      </p:ext>
    </p:extLst>
  </p:cSld>
  <p:clrMapOvr>
    <a:masterClrMapping/>
  </p:clrMapOvr>
  <p:hf sldNum="0"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6"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5"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6"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7/15/2024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0000000-1234-1234-1234-123412341234}" type="slidenum">
              <a:rPr lang="en" sz="1333" kern="0" smtClean="0">
                <a:solidFill>
                  <a:srgbClr val="595959"/>
                </a:solidFill>
                <a:cs typeface="Arial"/>
                <a:sym typeface="Arial"/>
              </a:rPr>
              <a:pPr/>
              <a:t>‹#›</a:t>
            </a:fld>
            <a:endParaRPr lang="en" sz="1333" kern="0">
              <a:solidFill>
                <a:srgbClr val="595959"/>
              </a:solidFill>
              <a:cs typeface="Arial"/>
              <a:sym typeface="Arial"/>
            </a:endParaRPr>
          </a:p>
        </p:txBody>
      </p:sp>
    </p:spTree>
    <p:extLst>
      <p:ext uri="{BB962C8B-B14F-4D97-AF65-F5344CB8AC3E}">
        <p14:creationId xmlns:p14="http://schemas.microsoft.com/office/powerpoint/2010/main" val="2439481720"/>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7/15/2024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0000000-1234-1234-1234-123412341234}" type="slidenum">
              <a:rPr lang="en" sz="1333" kern="0" smtClean="0">
                <a:solidFill>
                  <a:srgbClr val="595959"/>
                </a:solidFill>
                <a:cs typeface="Arial"/>
                <a:sym typeface="Arial"/>
              </a:rPr>
              <a:pPr/>
              <a:t>‹#›</a:t>
            </a:fld>
            <a:endParaRPr lang="en" sz="1333" kern="0">
              <a:solidFill>
                <a:srgbClr val="595959"/>
              </a:solidFill>
              <a:cs typeface="Arial"/>
              <a:sym typeface="Arial"/>
            </a:endParaRPr>
          </a:p>
        </p:txBody>
      </p:sp>
    </p:spTree>
    <p:extLst>
      <p:ext uri="{BB962C8B-B14F-4D97-AF65-F5344CB8AC3E}">
        <p14:creationId xmlns:p14="http://schemas.microsoft.com/office/powerpoint/2010/main" val="634149285"/>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99" y="609600"/>
            <a:ext cx="809413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7/15/2024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0000000-1234-1234-1234-123412341234}" type="slidenum">
              <a:rPr lang="en" sz="1333" kern="0" smtClean="0">
                <a:solidFill>
                  <a:srgbClr val="595959"/>
                </a:solidFill>
                <a:cs typeface="Arial"/>
                <a:sym typeface="Arial"/>
              </a:rPr>
              <a:pPr/>
              <a:t>‹#›</a:t>
            </a:fld>
            <a:endParaRPr lang="en" sz="1333" kern="0">
              <a:solidFill>
                <a:srgbClr val="595959"/>
              </a:solidFill>
              <a:cs typeface="Arial"/>
              <a:sym typeface="Arial"/>
            </a:endParaRPr>
          </a:p>
        </p:txBody>
      </p:sp>
      <p:sp>
        <p:nvSpPr>
          <p:cNvPr id="20" name="TextBox 19"/>
          <p:cNvSpPr txBox="1"/>
          <p:nvPr/>
        </p:nvSpPr>
        <p:spPr>
          <a:xfrm>
            <a:off x="541871" y="790378"/>
            <a:ext cx="609600" cy="584776"/>
          </a:xfrm>
          <a:prstGeom prst="rect">
            <a:avLst/>
          </a:prstGeom>
        </p:spPr>
        <p:txBody>
          <a:bodyPr vert="horz" lIns="91440" tIns="45720" rIns="91440" bIns="45720" rtlCol="0" anchor="ctr">
            <a:noAutofit/>
          </a:bodyPr>
          <a:lstStyle/>
          <a:p>
            <a:r>
              <a:rPr lang="en-US" sz="8000" dirty="0">
                <a:ln w="3175" cmpd="sng">
                  <a:noFill/>
                </a:ln>
                <a:solidFill>
                  <a:srgbClr val="90C226">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90C226">
                    <a:lumMod val="60000"/>
                    <a:lumOff val="40000"/>
                  </a:srgbClr>
                </a:solidFill>
                <a:latin typeface="Arial"/>
              </a:rPr>
              <a:t>”</a:t>
            </a:r>
            <a:endParaRPr lang="en-US" dirty="0">
              <a:solidFill>
                <a:srgbClr val="90C226">
                  <a:lumMod val="60000"/>
                  <a:lumOff val="40000"/>
                </a:srgbClr>
              </a:solidFill>
              <a:latin typeface="Arial"/>
            </a:endParaRPr>
          </a:p>
        </p:txBody>
      </p:sp>
    </p:spTree>
    <p:extLst>
      <p:ext uri="{BB962C8B-B14F-4D97-AF65-F5344CB8AC3E}">
        <p14:creationId xmlns:p14="http://schemas.microsoft.com/office/powerpoint/2010/main" val="2292713301"/>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7/15/2024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0000000-1234-1234-1234-123412341234}" type="slidenum">
              <a:rPr lang="en" sz="1333" kern="0" smtClean="0">
                <a:solidFill>
                  <a:srgbClr val="595959"/>
                </a:solidFill>
                <a:cs typeface="Arial"/>
                <a:sym typeface="Arial"/>
              </a:rPr>
              <a:pPr/>
              <a:t>‹#›</a:t>
            </a:fld>
            <a:endParaRPr lang="en" sz="1333" kern="0">
              <a:solidFill>
                <a:srgbClr val="595959"/>
              </a:solidFill>
              <a:cs typeface="Arial"/>
              <a:sym typeface="Arial"/>
            </a:endParaRPr>
          </a:p>
        </p:txBody>
      </p:sp>
    </p:spTree>
    <p:extLst>
      <p:ext uri="{BB962C8B-B14F-4D97-AF65-F5344CB8AC3E}">
        <p14:creationId xmlns:p14="http://schemas.microsoft.com/office/powerpoint/2010/main" val="3137343352"/>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r"/>
            <a:fld id="{00000000-1234-1234-1234-123412341234}" type="slidenum">
              <a:rPr lang="en" sz="1333" kern="0" smtClean="0">
                <a:solidFill>
                  <a:srgbClr val="595959"/>
                </a:solidFill>
                <a:cs typeface="Arial"/>
                <a:sym typeface="Arial"/>
              </a:rPr>
              <a:pPr algn="r"/>
              <a:t>‹#›</a:t>
            </a:fld>
            <a:endParaRPr lang="en" sz="1333" kern="0">
              <a:solidFill>
                <a:srgbClr val="595959"/>
              </a:solidFill>
              <a:cs typeface="Arial"/>
              <a:sym typeface="Arial"/>
            </a:endParaRPr>
          </a:p>
        </p:txBody>
      </p:sp>
    </p:spTree>
    <p:extLst>
      <p:ext uri="{BB962C8B-B14F-4D97-AF65-F5344CB8AC3E}">
        <p14:creationId xmlns:p14="http://schemas.microsoft.com/office/powerpoint/2010/main" val="2674322620"/>
      </p:ext>
    </p:extLst>
  </p:cSld>
  <p:clrMapOvr>
    <a:masterClrMapping/>
  </p:clrMapOvr>
  <p:hf sldNum="0"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99" y="609600"/>
            <a:ext cx="809413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7/15/2024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0000000-1234-1234-1234-123412341234}" type="slidenum">
              <a:rPr lang="en" sz="1333" kern="0" smtClean="0">
                <a:solidFill>
                  <a:srgbClr val="595959"/>
                </a:solidFill>
                <a:cs typeface="Arial"/>
                <a:sym typeface="Arial"/>
              </a:rPr>
              <a:pPr/>
              <a:t>‹#›</a:t>
            </a:fld>
            <a:endParaRPr lang="en" sz="1333" kern="0">
              <a:solidFill>
                <a:srgbClr val="595959"/>
              </a:solidFill>
              <a:cs typeface="Arial"/>
              <a:sym typeface="Arial"/>
            </a:endParaRPr>
          </a:p>
        </p:txBody>
      </p:sp>
      <p:sp>
        <p:nvSpPr>
          <p:cNvPr id="24" name="TextBox 23"/>
          <p:cNvSpPr txBox="1"/>
          <p:nvPr/>
        </p:nvSpPr>
        <p:spPr>
          <a:xfrm>
            <a:off x="541871" y="790378"/>
            <a:ext cx="609600" cy="584776"/>
          </a:xfrm>
          <a:prstGeom prst="rect">
            <a:avLst/>
          </a:prstGeom>
        </p:spPr>
        <p:txBody>
          <a:bodyPr vert="horz" lIns="91440" tIns="45720" rIns="91440" bIns="45720" rtlCol="0" anchor="ctr">
            <a:noAutofit/>
          </a:bodyPr>
          <a:lstStyle/>
          <a:p>
            <a:r>
              <a:rPr lang="en-US" sz="8000" dirty="0">
                <a:ln w="3175" cmpd="sng">
                  <a:noFill/>
                </a:ln>
                <a:solidFill>
                  <a:srgbClr val="90C226">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90C226">
                    <a:lumMod val="60000"/>
                    <a:lumOff val="40000"/>
                  </a:srgbClr>
                </a:solidFill>
                <a:latin typeface="Arial"/>
              </a:rPr>
              <a:t>”</a:t>
            </a:r>
          </a:p>
        </p:txBody>
      </p:sp>
    </p:spTree>
    <p:extLst>
      <p:ext uri="{BB962C8B-B14F-4D97-AF65-F5344CB8AC3E}">
        <p14:creationId xmlns:p14="http://schemas.microsoft.com/office/powerpoint/2010/main" val="1312867246"/>
      </p:ext>
    </p:extLst>
  </p:cSld>
  <p:clrMapOvr>
    <a:masterClrMapping/>
  </p:clrMapOvr>
  <p:hf sldNum="0"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7/15/2024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0000000-1234-1234-1234-123412341234}" type="slidenum">
              <a:rPr lang="en" sz="1333" kern="0" smtClean="0">
                <a:solidFill>
                  <a:srgbClr val="595959"/>
                </a:solidFill>
                <a:cs typeface="Arial"/>
                <a:sym typeface="Arial"/>
              </a:rPr>
              <a:pPr/>
              <a:t>‹#›</a:t>
            </a:fld>
            <a:endParaRPr lang="en" sz="1333" kern="0">
              <a:solidFill>
                <a:srgbClr val="595959"/>
              </a:solidFill>
              <a:cs typeface="Arial"/>
              <a:sym typeface="Arial"/>
            </a:endParaRPr>
          </a:p>
        </p:txBody>
      </p:sp>
    </p:spTree>
    <p:extLst>
      <p:ext uri="{BB962C8B-B14F-4D97-AF65-F5344CB8AC3E}">
        <p14:creationId xmlns:p14="http://schemas.microsoft.com/office/powerpoint/2010/main" val="2860665098"/>
      </p:ext>
    </p:extLst>
  </p:cSld>
  <p:clrMapOvr>
    <a:masterClrMapping/>
  </p:clrMapOvr>
  <p:hf sldNum="0"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solidFill>
                  <a:prstClr val="black">
                    <a:tint val="75000"/>
                  </a:prstClr>
                </a:solidFill>
              </a:rPr>
              <a:pPr/>
              <a:t>7/15/2024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0000000-1234-1234-1234-123412341234}" type="slidenum">
              <a:rPr lang="en" sz="1333" kern="0" smtClean="0">
                <a:solidFill>
                  <a:srgbClr val="595959"/>
                </a:solidFill>
                <a:cs typeface="Arial"/>
                <a:sym typeface="Arial"/>
              </a:rPr>
              <a:pPr/>
              <a:t>‹#›</a:t>
            </a:fld>
            <a:endParaRPr lang="en" sz="1333" kern="0">
              <a:solidFill>
                <a:srgbClr val="595959"/>
              </a:solidFill>
              <a:cs typeface="Arial"/>
              <a:sym typeface="Arial"/>
            </a:endParaRPr>
          </a:p>
        </p:txBody>
      </p:sp>
    </p:spTree>
    <p:extLst>
      <p:ext uri="{BB962C8B-B14F-4D97-AF65-F5344CB8AC3E}">
        <p14:creationId xmlns:p14="http://schemas.microsoft.com/office/powerpoint/2010/main" val="620985021"/>
      </p:ext>
    </p:extLst>
  </p:cSld>
  <p:clrMapOvr>
    <a:masterClrMapping/>
  </p:clrMapOvr>
  <p:hf sldNum="0"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739" y="6096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401" y="609600"/>
            <a:ext cx="7060151"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7/15/2024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0000000-1234-1234-1234-123412341234}" type="slidenum">
              <a:rPr lang="en" sz="1333" kern="0" smtClean="0">
                <a:solidFill>
                  <a:srgbClr val="595959"/>
                </a:solidFill>
                <a:cs typeface="Arial"/>
                <a:sym typeface="Arial"/>
              </a:rPr>
              <a:pPr/>
              <a:t>‹#›</a:t>
            </a:fld>
            <a:endParaRPr lang="en" sz="1333" kern="0">
              <a:solidFill>
                <a:srgbClr val="595959"/>
              </a:solidFill>
              <a:cs typeface="Arial"/>
              <a:sym typeface="Arial"/>
            </a:endParaRPr>
          </a:p>
        </p:txBody>
      </p:sp>
    </p:spTree>
    <p:extLst>
      <p:ext uri="{BB962C8B-B14F-4D97-AF65-F5344CB8AC3E}">
        <p14:creationId xmlns:p14="http://schemas.microsoft.com/office/powerpoint/2010/main" val="2175222816"/>
      </p:ext>
    </p:extLst>
  </p:cSld>
  <p:clrMapOvr>
    <a:masterClrMapping/>
  </p:clrMapOvr>
  <p:hf sldNum="0"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405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81"/>
            <a:ext cx="7766936" cy="1096899"/>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7/15/2024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0000000-1234-1234-1234-123412341234}" type="slidenum">
              <a:rPr lang="en" sz="1000" kern="0" smtClean="0">
                <a:solidFill>
                  <a:srgbClr val="595959"/>
                </a:solidFill>
                <a:cs typeface="Arial"/>
                <a:sym typeface="Arial"/>
              </a:rPr>
              <a:pPr/>
              <a:t>‹#›</a:t>
            </a:fld>
            <a:endParaRPr lang="en" sz="1000" kern="0">
              <a:solidFill>
                <a:srgbClr val="595959"/>
              </a:solidFill>
              <a:cs typeface="Arial"/>
              <a:sym typeface="Arial"/>
            </a:endParaRPr>
          </a:p>
        </p:txBody>
      </p:sp>
    </p:spTree>
    <p:extLst>
      <p:ext uri="{BB962C8B-B14F-4D97-AF65-F5344CB8AC3E}">
        <p14:creationId xmlns:p14="http://schemas.microsoft.com/office/powerpoint/2010/main" val="1459014038"/>
      </p:ext>
    </p:extLst>
  </p:cSld>
  <p:clrMapOvr>
    <a:masterClrMapping/>
  </p:clrMapOvr>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solidFill>
                  <a:schemeClr val="accent2">
                    <a:lumMod val="75000"/>
                  </a:schemeClr>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solidFill>
                  <a:prstClr val="black">
                    <a:tint val="75000"/>
                  </a:prstClr>
                </a:solidFill>
              </a:rPr>
              <a:pPr/>
              <a:t>7/15/2024</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r>
              <a:rPr lang="en-US" dirty="0">
                <a:solidFill>
                  <a:prstClr val="black">
                    <a:tint val="75000"/>
                  </a:prstClr>
                </a:solidFill>
              </a:rPr>
              <a:t>                                                                                           E.F. Calhoun, The Phoenix Alliance</a:t>
            </a:r>
          </a:p>
        </p:txBody>
      </p:sp>
      <p:sp>
        <p:nvSpPr>
          <p:cNvPr id="9" name="Slide Number Placeholder 8"/>
          <p:cNvSpPr>
            <a:spLocks noGrp="1"/>
          </p:cNvSpPr>
          <p:nvPr>
            <p:ph type="sldNum" sz="quarter" idx="12"/>
          </p:nvPr>
        </p:nvSpPr>
        <p:spPr/>
        <p:txBody>
          <a:bodyPr/>
          <a:lstStyle/>
          <a:p>
            <a:fld id="{00000000-1234-1234-1234-123412341234}" type="slidenum">
              <a:rPr lang="en" sz="1000" kern="0" smtClean="0">
                <a:solidFill>
                  <a:srgbClr val="595959"/>
                </a:solidFill>
                <a:cs typeface="Arial"/>
                <a:sym typeface="Arial"/>
              </a:rPr>
              <a:pPr/>
              <a:t>‹#›</a:t>
            </a:fld>
            <a:endParaRPr lang="en" sz="1000" kern="0">
              <a:solidFill>
                <a:srgbClr val="595959"/>
              </a:solidFill>
              <a:cs typeface="Arial"/>
              <a:sym typeface="Arial"/>
            </a:endParaRPr>
          </a:p>
        </p:txBody>
      </p:sp>
    </p:spTree>
    <p:extLst>
      <p:ext uri="{BB962C8B-B14F-4D97-AF65-F5344CB8AC3E}">
        <p14:creationId xmlns:p14="http://schemas.microsoft.com/office/powerpoint/2010/main" val="413806466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71"/>
            <a:ext cx="8596668" cy="1826581"/>
          </a:xfrm>
        </p:spPr>
        <p:txBody>
          <a:bodyPr anchor="b"/>
          <a:lstStyle>
            <a:lvl1pPr algn="l">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7/15/2024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0000000-1234-1234-1234-123412341234}" type="slidenum">
              <a:rPr lang="en" sz="1000" kern="0" smtClean="0">
                <a:solidFill>
                  <a:srgbClr val="595959"/>
                </a:solidFill>
                <a:cs typeface="Arial"/>
                <a:sym typeface="Arial"/>
              </a:rPr>
              <a:pPr/>
              <a:t>‹#›</a:t>
            </a:fld>
            <a:endParaRPr lang="en" sz="1000" kern="0">
              <a:solidFill>
                <a:srgbClr val="595959"/>
              </a:solidFill>
              <a:cs typeface="Arial"/>
              <a:sym typeface="Arial"/>
            </a:endParaRPr>
          </a:p>
        </p:txBody>
      </p:sp>
    </p:spTree>
    <p:extLst>
      <p:ext uri="{BB962C8B-B14F-4D97-AF65-F5344CB8AC3E}">
        <p14:creationId xmlns:p14="http://schemas.microsoft.com/office/powerpoint/2010/main" val="2053075386"/>
      </p:ext>
    </p:extLst>
  </p:cSld>
  <p:clrMapOvr>
    <a:masterClrMapping/>
  </p:clrMapOvr>
  <p:hf sldNum="0"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6"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69" y="2160590"/>
            <a:ext cx="4184035"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solidFill>
                  <a:prstClr val="black">
                    <a:tint val="75000"/>
                  </a:prstClr>
                </a:solidFill>
              </a:rPr>
              <a:pPr/>
              <a:t>7/15/2024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0000000-1234-1234-1234-123412341234}" type="slidenum">
              <a:rPr lang="en" sz="1000" kern="0" smtClean="0">
                <a:solidFill>
                  <a:srgbClr val="595959"/>
                </a:solidFill>
                <a:cs typeface="Arial"/>
                <a:sym typeface="Arial"/>
              </a:rPr>
              <a:pPr/>
              <a:t>‹#›</a:t>
            </a:fld>
            <a:endParaRPr lang="en" sz="1000" kern="0">
              <a:solidFill>
                <a:srgbClr val="595959"/>
              </a:solidFill>
              <a:cs typeface="Arial"/>
              <a:sym typeface="Arial"/>
            </a:endParaRPr>
          </a:p>
        </p:txBody>
      </p:sp>
    </p:spTree>
    <p:extLst>
      <p:ext uri="{BB962C8B-B14F-4D97-AF65-F5344CB8AC3E}">
        <p14:creationId xmlns:p14="http://schemas.microsoft.com/office/powerpoint/2010/main" val="1480494106"/>
      </p:ext>
    </p:extLst>
  </p:cSld>
  <p:clrMapOvr>
    <a:masterClrMapping/>
  </p:clrMapOvr>
  <p:hf sldNum="0"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77" y="2160983"/>
            <a:ext cx="4185623"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75777" y="2737293"/>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5" y="2160983"/>
            <a:ext cx="4185619"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5088416" y="2737293"/>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2F6DF769-0B9E-4BBA-9320-DBD25AD68C30}" type="datetime1">
              <a:rPr lang="en-US" smtClean="0">
                <a:solidFill>
                  <a:srgbClr val="FFFFFF"/>
                </a:solidFill>
              </a:rPr>
              <a:pPr>
                <a:defRPr/>
              </a:pPr>
              <a:t>7/15/2024</a:t>
            </a:fld>
            <a:endParaRPr lang="en-US" dirty="0">
              <a:solidFill>
                <a:srgbClr val="FFFFFF"/>
              </a:solidFill>
            </a:endParaRPr>
          </a:p>
        </p:txBody>
      </p:sp>
      <p:sp>
        <p:nvSpPr>
          <p:cNvPr id="8" name="Footer Placeholder 7"/>
          <p:cNvSpPr>
            <a:spLocks noGrp="1"/>
          </p:cNvSpPr>
          <p:nvPr>
            <p:ph type="ftr" sz="quarter" idx="11"/>
          </p:nvPr>
        </p:nvSpPr>
        <p:spPr/>
        <p:txBody>
          <a:bodyPr/>
          <a:lstStyle/>
          <a:p>
            <a:pPr>
              <a:defRPr/>
            </a:pPr>
            <a:r>
              <a:rPr lang="en-US">
                <a:solidFill>
                  <a:srgbClr val="FFFFFF"/>
                </a:solidFill>
              </a:rPr>
              <a:t>E.F. Calhoun, The Phoenix Alliance</a:t>
            </a:r>
            <a:endParaRPr lang="en-US" dirty="0">
              <a:solidFill>
                <a:srgbClr val="FFFFFF"/>
              </a:solidFill>
            </a:endParaRPr>
          </a:p>
        </p:txBody>
      </p:sp>
      <p:sp>
        <p:nvSpPr>
          <p:cNvPr id="9" name="Slide Number Placeholder 8"/>
          <p:cNvSpPr>
            <a:spLocks noGrp="1"/>
          </p:cNvSpPr>
          <p:nvPr>
            <p:ph type="sldNum" sz="quarter" idx="12"/>
          </p:nvPr>
        </p:nvSpPr>
        <p:spPr/>
        <p:txBody>
          <a:bodyPr/>
          <a:lstStyle/>
          <a:p>
            <a:pPr>
              <a:defRPr/>
            </a:pPr>
            <a:fld id="{6E662998-E320-469E-A9C8-D97A02731C8E}" type="slidenum">
              <a:rPr lang="en-US" smtClean="0">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58305140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7/15/2024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0000000-1234-1234-1234-123412341234}" type="slidenum">
              <a:rPr lang="en" sz="1000" kern="0" smtClean="0">
                <a:solidFill>
                  <a:srgbClr val="595959"/>
                </a:solidFill>
                <a:cs typeface="Arial"/>
                <a:sym typeface="Arial"/>
              </a:rPr>
              <a:pPr/>
              <a:t>‹#›</a:t>
            </a:fld>
            <a:endParaRPr lang="en" sz="1000" kern="0">
              <a:solidFill>
                <a:srgbClr val="595959"/>
              </a:solidFill>
              <a:cs typeface="Arial"/>
              <a:sym typeface="Arial"/>
            </a:endParaRPr>
          </a:p>
        </p:txBody>
      </p:sp>
    </p:spTree>
    <p:extLst>
      <p:ext uri="{BB962C8B-B14F-4D97-AF65-F5344CB8AC3E}">
        <p14:creationId xmlns:p14="http://schemas.microsoft.com/office/powerpoint/2010/main" val="710106732"/>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7/15/2024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r"/>
            <a:fld id="{00000000-1234-1234-1234-123412341234}" type="slidenum">
              <a:rPr lang="en" sz="1333" kern="0" smtClean="0">
                <a:solidFill>
                  <a:srgbClr val="595959"/>
                </a:solidFill>
                <a:cs typeface="Arial"/>
                <a:sym typeface="Arial"/>
              </a:rPr>
              <a:pPr algn="r"/>
              <a:t>‹#›</a:t>
            </a:fld>
            <a:endParaRPr lang="en" sz="1333" kern="0">
              <a:solidFill>
                <a:srgbClr val="595959"/>
              </a:solidFill>
              <a:cs typeface="Arial"/>
              <a:sym typeface="Arial"/>
            </a:endParaRPr>
          </a:p>
        </p:txBody>
      </p:sp>
    </p:spTree>
    <p:extLst>
      <p:ext uri="{BB962C8B-B14F-4D97-AF65-F5344CB8AC3E}">
        <p14:creationId xmlns:p14="http://schemas.microsoft.com/office/powerpoint/2010/main" val="742312679"/>
      </p:ext>
    </p:extLst>
  </p:cSld>
  <p:clrMapOvr>
    <a:masterClrMapping/>
  </p:clrMapOvr>
  <p:hf sldNum="0"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7/15/2024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00000000-1234-1234-1234-123412341234}" type="slidenum">
              <a:rPr lang="en" smtClean="0">
                <a:solidFill>
                  <a:srgbClr val="90C226"/>
                </a:solidFill>
              </a:rPr>
              <a:pPr/>
              <a:t>‹#›</a:t>
            </a:fld>
            <a:endParaRPr lang="en">
              <a:solidFill>
                <a:srgbClr val="90C226"/>
              </a:solidFill>
            </a:endParaRPr>
          </a:p>
        </p:txBody>
      </p:sp>
    </p:spTree>
    <p:extLst>
      <p:ext uri="{BB962C8B-B14F-4D97-AF65-F5344CB8AC3E}">
        <p14:creationId xmlns:p14="http://schemas.microsoft.com/office/powerpoint/2010/main" val="23426518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1498604"/>
            <a:ext cx="3854528" cy="1278466"/>
          </a:xfrm>
        </p:spPr>
        <p:txBody>
          <a:bodyPr anchor="b">
            <a:normAutofit/>
          </a:bodyPr>
          <a:lstStyle>
            <a:lvl1pPr>
              <a:defRPr sz="1500"/>
            </a:lvl1pPr>
          </a:lstStyle>
          <a:p>
            <a:r>
              <a:rPr lang="en-US"/>
              <a:t>Click to edit Master title style</a:t>
            </a:r>
            <a:endParaRPr lang="en-US" dirty="0"/>
          </a:p>
        </p:txBody>
      </p:sp>
      <p:sp>
        <p:nvSpPr>
          <p:cNvPr id="3" name="Content Placeholder 2"/>
          <p:cNvSpPr>
            <a:spLocks noGrp="1"/>
          </p:cNvSpPr>
          <p:nvPr>
            <p:ph idx="1"/>
          </p:nvPr>
        </p:nvSpPr>
        <p:spPr>
          <a:xfrm>
            <a:off x="4760464" y="514972"/>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5" y="2777069"/>
            <a:ext cx="3854528" cy="2584449"/>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solidFill>
                  <a:prstClr val="black">
                    <a:tint val="75000"/>
                  </a:prstClr>
                </a:solidFill>
              </a:rPr>
              <a:pPr/>
              <a:t>7/15/2024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0000000-1234-1234-1234-123412341234}" type="slidenum">
              <a:rPr lang="en" sz="1000" kern="0" smtClean="0">
                <a:solidFill>
                  <a:srgbClr val="595959"/>
                </a:solidFill>
                <a:cs typeface="Arial"/>
                <a:sym typeface="Arial"/>
              </a:rPr>
              <a:pPr/>
              <a:t>‹#›</a:t>
            </a:fld>
            <a:endParaRPr lang="en" sz="1000" kern="0">
              <a:solidFill>
                <a:srgbClr val="595959"/>
              </a:solidFill>
              <a:cs typeface="Arial"/>
              <a:sym typeface="Arial"/>
            </a:endParaRPr>
          </a:p>
        </p:txBody>
      </p:sp>
    </p:spTree>
    <p:extLst>
      <p:ext uri="{BB962C8B-B14F-4D97-AF65-F5344CB8AC3E}">
        <p14:creationId xmlns:p14="http://schemas.microsoft.com/office/powerpoint/2010/main" val="2772456114"/>
      </p:ext>
    </p:extLst>
  </p:cSld>
  <p:clrMapOvr>
    <a:masterClrMapping/>
  </p:clrMapOvr>
  <p:hf sldNum="0"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6" y="4800600"/>
            <a:ext cx="8596667" cy="566738"/>
          </a:xfrm>
        </p:spPr>
        <p:txBody>
          <a:bodyPr anchor="b">
            <a:normAutofit/>
          </a:bodyPr>
          <a:lstStyle>
            <a:lvl1pPr algn="l">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5" y="609600"/>
            <a:ext cx="8596668" cy="3845718"/>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677336" y="5367338"/>
            <a:ext cx="8596667" cy="674024"/>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7/15/2024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0000000-1234-1234-1234-123412341234}" type="slidenum">
              <a:rPr lang="en" sz="1000" kern="0" smtClean="0">
                <a:solidFill>
                  <a:srgbClr val="595959"/>
                </a:solidFill>
                <a:cs typeface="Arial"/>
                <a:sym typeface="Arial"/>
              </a:rPr>
              <a:pPr/>
              <a:t>‹#›</a:t>
            </a:fld>
            <a:endParaRPr lang="en" sz="1000" kern="0">
              <a:solidFill>
                <a:srgbClr val="595959"/>
              </a:solidFill>
              <a:cs typeface="Arial"/>
              <a:sym typeface="Arial"/>
            </a:endParaRPr>
          </a:p>
        </p:txBody>
      </p:sp>
    </p:spTree>
    <p:extLst>
      <p:ext uri="{BB962C8B-B14F-4D97-AF65-F5344CB8AC3E}">
        <p14:creationId xmlns:p14="http://schemas.microsoft.com/office/powerpoint/2010/main" val="485716233"/>
      </p:ext>
    </p:extLst>
  </p:cSld>
  <p:clrMapOvr>
    <a:masterClrMapping/>
  </p:clrMapOvr>
  <p:hf sldNum="0"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7/15/2024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0000000-1234-1234-1234-123412341234}" type="slidenum">
              <a:rPr lang="en" sz="1000" kern="0" smtClean="0">
                <a:solidFill>
                  <a:srgbClr val="595959"/>
                </a:solidFill>
                <a:cs typeface="Arial"/>
                <a:sym typeface="Arial"/>
              </a:rPr>
              <a:pPr/>
              <a:t>‹#›</a:t>
            </a:fld>
            <a:endParaRPr lang="en" sz="1000" kern="0">
              <a:solidFill>
                <a:srgbClr val="595959"/>
              </a:solidFill>
              <a:cs typeface="Arial"/>
              <a:sym typeface="Arial"/>
            </a:endParaRPr>
          </a:p>
        </p:txBody>
      </p:sp>
    </p:spTree>
    <p:extLst>
      <p:ext uri="{BB962C8B-B14F-4D97-AF65-F5344CB8AC3E}">
        <p14:creationId xmlns:p14="http://schemas.microsoft.com/office/powerpoint/2010/main" val="2675261946"/>
      </p:ext>
    </p:extLst>
  </p:cSld>
  <p:clrMapOvr>
    <a:masterClrMapping/>
  </p:clrMapOvr>
  <p:hf sldNum="0" hdr="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65" y="609600"/>
            <a:ext cx="8094135" cy="302260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7/15/2024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0000000-1234-1234-1234-123412341234}" type="slidenum">
              <a:rPr lang="en" sz="1000" kern="0" smtClean="0">
                <a:solidFill>
                  <a:srgbClr val="595959"/>
                </a:solidFill>
                <a:cs typeface="Arial"/>
                <a:sym typeface="Arial"/>
              </a:rPr>
              <a:pPr/>
              <a:t>‹#›</a:t>
            </a:fld>
            <a:endParaRPr lang="en" sz="1000" kern="0">
              <a:solidFill>
                <a:srgbClr val="595959"/>
              </a:solidFill>
              <a:cs typeface="Arial"/>
              <a:sym typeface="Arial"/>
            </a:endParaRPr>
          </a:p>
        </p:txBody>
      </p:sp>
      <p:sp>
        <p:nvSpPr>
          <p:cNvPr id="20" name="TextBox 19"/>
          <p:cNvSpPr txBox="1"/>
          <p:nvPr/>
        </p:nvSpPr>
        <p:spPr>
          <a:xfrm>
            <a:off x="541871" y="790378"/>
            <a:ext cx="609600" cy="584776"/>
          </a:xfrm>
          <a:prstGeom prst="rect">
            <a:avLst/>
          </a:prstGeom>
        </p:spPr>
        <p:txBody>
          <a:bodyPr vert="horz" lIns="68580" tIns="34290" rIns="68580" bIns="34290" rtlCol="0" anchor="ctr">
            <a:noAutofit/>
          </a:bodyPr>
          <a:lstStyle/>
          <a:p>
            <a:r>
              <a:rPr lang="en-US" sz="6000" dirty="0">
                <a:ln w="3175" cmpd="sng">
                  <a:noFill/>
                </a:ln>
                <a:solidFill>
                  <a:srgbClr val="90C226">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68580" tIns="34290" rIns="68580" bIns="34290" rtlCol="0" anchor="ctr">
            <a:noAutofit/>
          </a:bodyPr>
          <a:lstStyle/>
          <a:p>
            <a:r>
              <a:rPr lang="en-US" sz="6000" dirty="0">
                <a:ln w="3175" cmpd="sng">
                  <a:noFill/>
                </a:ln>
                <a:solidFill>
                  <a:srgbClr val="90C226">
                    <a:lumMod val="60000"/>
                    <a:lumOff val="40000"/>
                  </a:srgbClr>
                </a:solidFill>
                <a:latin typeface="Arial"/>
              </a:rPr>
              <a:t>”</a:t>
            </a:r>
            <a:endParaRPr lang="en-US" sz="1350" dirty="0">
              <a:solidFill>
                <a:srgbClr val="90C226">
                  <a:lumMod val="60000"/>
                  <a:lumOff val="40000"/>
                </a:srgbClr>
              </a:solidFill>
              <a:latin typeface="Arial"/>
            </a:endParaRPr>
          </a:p>
        </p:txBody>
      </p:sp>
    </p:spTree>
    <p:extLst>
      <p:ext uri="{BB962C8B-B14F-4D97-AF65-F5344CB8AC3E}">
        <p14:creationId xmlns:p14="http://schemas.microsoft.com/office/powerpoint/2010/main" val="1316419764"/>
      </p:ext>
    </p:extLst>
  </p:cSld>
  <p:clrMapOvr>
    <a:masterClrMapping/>
  </p:clrMapOvr>
  <p:hf sldNum="0" hdr="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7/15/2024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0000000-1234-1234-1234-123412341234}" type="slidenum">
              <a:rPr lang="en" sz="1000" kern="0" smtClean="0">
                <a:solidFill>
                  <a:srgbClr val="595959"/>
                </a:solidFill>
                <a:cs typeface="Arial"/>
                <a:sym typeface="Arial"/>
              </a:rPr>
              <a:pPr/>
              <a:t>‹#›</a:t>
            </a:fld>
            <a:endParaRPr lang="en" sz="1000" kern="0">
              <a:solidFill>
                <a:srgbClr val="595959"/>
              </a:solidFill>
              <a:cs typeface="Arial"/>
              <a:sym typeface="Arial"/>
            </a:endParaRPr>
          </a:p>
        </p:txBody>
      </p:sp>
    </p:spTree>
    <p:extLst>
      <p:ext uri="{BB962C8B-B14F-4D97-AF65-F5344CB8AC3E}">
        <p14:creationId xmlns:p14="http://schemas.microsoft.com/office/powerpoint/2010/main" val="1654061675"/>
      </p:ext>
    </p:extLst>
  </p:cSld>
  <p:clrMapOvr>
    <a:masterClrMapping/>
  </p:clrMapOvr>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65" y="609600"/>
            <a:ext cx="8094135" cy="302260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7/15/2024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0000000-1234-1234-1234-123412341234}" type="slidenum">
              <a:rPr lang="en" sz="1000" kern="0" smtClean="0">
                <a:solidFill>
                  <a:srgbClr val="595959"/>
                </a:solidFill>
                <a:cs typeface="Arial"/>
                <a:sym typeface="Arial"/>
              </a:rPr>
              <a:pPr/>
              <a:t>‹#›</a:t>
            </a:fld>
            <a:endParaRPr lang="en" sz="1000" kern="0">
              <a:solidFill>
                <a:srgbClr val="595959"/>
              </a:solidFill>
              <a:cs typeface="Arial"/>
              <a:sym typeface="Arial"/>
            </a:endParaRPr>
          </a:p>
        </p:txBody>
      </p:sp>
      <p:sp>
        <p:nvSpPr>
          <p:cNvPr id="24" name="TextBox 23"/>
          <p:cNvSpPr txBox="1"/>
          <p:nvPr/>
        </p:nvSpPr>
        <p:spPr>
          <a:xfrm>
            <a:off x="541871" y="790378"/>
            <a:ext cx="609600" cy="584776"/>
          </a:xfrm>
          <a:prstGeom prst="rect">
            <a:avLst/>
          </a:prstGeom>
        </p:spPr>
        <p:txBody>
          <a:bodyPr vert="horz" lIns="68580" tIns="34290" rIns="68580" bIns="34290" rtlCol="0" anchor="ctr">
            <a:noAutofit/>
          </a:bodyPr>
          <a:lstStyle/>
          <a:p>
            <a:r>
              <a:rPr lang="en-US" sz="6000" dirty="0">
                <a:ln w="3175" cmpd="sng">
                  <a:noFill/>
                </a:ln>
                <a:solidFill>
                  <a:srgbClr val="90C226">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68580" tIns="34290" rIns="68580" bIns="34290" rtlCol="0" anchor="ctr">
            <a:noAutofit/>
          </a:bodyPr>
          <a:lstStyle/>
          <a:p>
            <a:r>
              <a:rPr lang="en-US" sz="6000" dirty="0">
                <a:ln w="3175" cmpd="sng">
                  <a:noFill/>
                </a:ln>
                <a:solidFill>
                  <a:srgbClr val="90C226">
                    <a:lumMod val="60000"/>
                    <a:lumOff val="40000"/>
                  </a:srgbClr>
                </a:solidFill>
                <a:latin typeface="Arial"/>
              </a:rPr>
              <a:t>”</a:t>
            </a:r>
          </a:p>
        </p:txBody>
      </p:sp>
    </p:spTree>
    <p:extLst>
      <p:ext uri="{BB962C8B-B14F-4D97-AF65-F5344CB8AC3E}">
        <p14:creationId xmlns:p14="http://schemas.microsoft.com/office/powerpoint/2010/main" val="3751422807"/>
      </p:ext>
    </p:extLst>
  </p:cSld>
  <p:clrMapOvr>
    <a:masterClrMapping/>
  </p:clrMapOvr>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0"/>
            <a:ext cx="8588203" cy="302260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7/15/2024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0000000-1234-1234-1234-123412341234}" type="slidenum">
              <a:rPr lang="en" sz="1000" kern="0" smtClean="0">
                <a:solidFill>
                  <a:srgbClr val="595959"/>
                </a:solidFill>
                <a:cs typeface="Arial"/>
                <a:sym typeface="Arial"/>
              </a:rPr>
              <a:pPr/>
              <a:t>‹#›</a:t>
            </a:fld>
            <a:endParaRPr lang="en" sz="1000" kern="0">
              <a:solidFill>
                <a:srgbClr val="595959"/>
              </a:solidFill>
              <a:cs typeface="Arial"/>
              <a:sym typeface="Arial"/>
            </a:endParaRPr>
          </a:p>
        </p:txBody>
      </p:sp>
    </p:spTree>
    <p:extLst>
      <p:ext uri="{BB962C8B-B14F-4D97-AF65-F5344CB8AC3E}">
        <p14:creationId xmlns:p14="http://schemas.microsoft.com/office/powerpoint/2010/main" val="46983498"/>
      </p:ext>
    </p:extLst>
  </p:cSld>
  <p:clrMapOvr>
    <a:masterClrMapping/>
  </p:clrMapOvr>
  <p:hf sldNum="0"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solidFill>
                  <a:prstClr val="black">
                    <a:tint val="75000"/>
                  </a:prstClr>
                </a:solidFill>
              </a:rPr>
              <a:pPr/>
              <a:t>7/15/2024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0000000-1234-1234-1234-123412341234}" type="slidenum">
              <a:rPr lang="en" sz="1000" kern="0" smtClean="0">
                <a:solidFill>
                  <a:srgbClr val="595959"/>
                </a:solidFill>
                <a:cs typeface="Arial"/>
                <a:sym typeface="Arial"/>
              </a:rPr>
              <a:pPr/>
              <a:t>‹#›</a:t>
            </a:fld>
            <a:endParaRPr lang="en" sz="1000" kern="0">
              <a:solidFill>
                <a:srgbClr val="595959"/>
              </a:solidFill>
              <a:cs typeface="Arial"/>
              <a:sym typeface="Arial"/>
            </a:endParaRPr>
          </a:p>
        </p:txBody>
      </p:sp>
    </p:spTree>
    <p:extLst>
      <p:ext uri="{BB962C8B-B14F-4D97-AF65-F5344CB8AC3E}">
        <p14:creationId xmlns:p14="http://schemas.microsoft.com/office/powerpoint/2010/main" val="2288962018"/>
      </p:ext>
    </p:extLst>
  </p:cSld>
  <p:clrMapOvr>
    <a:masterClrMapping/>
  </p:clrMapOvr>
  <p:hf sldNum="0" hdr="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705" y="609647"/>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66" y="609600"/>
            <a:ext cx="7060151"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7/15/2024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0000000-1234-1234-1234-123412341234}" type="slidenum">
              <a:rPr lang="en" sz="1000" kern="0" smtClean="0">
                <a:solidFill>
                  <a:srgbClr val="595959"/>
                </a:solidFill>
                <a:cs typeface="Arial"/>
                <a:sym typeface="Arial"/>
              </a:rPr>
              <a:pPr/>
              <a:t>‹#›</a:t>
            </a:fld>
            <a:endParaRPr lang="en" sz="1000" kern="0">
              <a:solidFill>
                <a:srgbClr val="595959"/>
              </a:solidFill>
              <a:cs typeface="Arial"/>
              <a:sym typeface="Arial"/>
            </a:endParaRPr>
          </a:p>
        </p:txBody>
      </p:sp>
    </p:spTree>
    <p:extLst>
      <p:ext uri="{BB962C8B-B14F-4D97-AF65-F5344CB8AC3E}">
        <p14:creationId xmlns:p14="http://schemas.microsoft.com/office/powerpoint/2010/main" val="83905631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2F6DF769-0B9E-4BBA-9320-DBD25AD68C30}" type="datetime1">
              <a:rPr lang="en-US" smtClean="0">
                <a:solidFill>
                  <a:srgbClr val="FFFFFF"/>
                </a:solidFill>
              </a:rPr>
              <a:pPr>
                <a:defRPr/>
              </a:pPr>
              <a:t>7/15/2024</a:t>
            </a:fld>
            <a:endParaRPr lang="en-US" dirty="0">
              <a:solidFill>
                <a:srgbClr val="FFFFFF"/>
              </a:solidFill>
            </a:endParaRPr>
          </a:p>
        </p:txBody>
      </p:sp>
      <p:sp>
        <p:nvSpPr>
          <p:cNvPr id="8" name="Footer Placeholder 7"/>
          <p:cNvSpPr>
            <a:spLocks noGrp="1"/>
          </p:cNvSpPr>
          <p:nvPr>
            <p:ph type="ftr" sz="quarter" idx="11"/>
          </p:nvPr>
        </p:nvSpPr>
        <p:spPr/>
        <p:txBody>
          <a:bodyPr/>
          <a:lstStyle/>
          <a:p>
            <a:pPr>
              <a:defRPr/>
            </a:pPr>
            <a:r>
              <a:rPr lang="en-US">
                <a:solidFill>
                  <a:srgbClr val="FFFFFF"/>
                </a:solidFill>
              </a:rPr>
              <a:t>E.F. Calhoun, The Phoenix Alliance</a:t>
            </a:r>
            <a:endParaRPr lang="en-US" dirty="0">
              <a:solidFill>
                <a:srgbClr val="FFFFFF"/>
              </a:solidFill>
            </a:endParaRPr>
          </a:p>
        </p:txBody>
      </p:sp>
      <p:sp>
        <p:nvSpPr>
          <p:cNvPr id="9" name="Slide Number Placeholder 8"/>
          <p:cNvSpPr>
            <a:spLocks noGrp="1"/>
          </p:cNvSpPr>
          <p:nvPr>
            <p:ph type="sldNum" sz="quarter" idx="12"/>
          </p:nvPr>
        </p:nvSpPr>
        <p:spPr/>
        <p:txBody>
          <a:bodyPr/>
          <a:lstStyle/>
          <a:p>
            <a:pPr>
              <a:defRPr/>
            </a:pPr>
            <a:fld id="{6E662998-E320-469E-A9C8-D97A02731C8E}" type="slidenum">
              <a:rPr lang="en-US" smtClean="0">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173633512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016000" y="609600"/>
            <a:ext cx="10160000" cy="5562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sldNum" sz="quarter" idx="10"/>
          </p:nvPr>
        </p:nvSpPr>
        <p:spPr>
          <a:ln/>
        </p:spPr>
        <p:txBody>
          <a:bodyPr/>
          <a:lstStyle>
            <a:lvl1pPr>
              <a:defRPr/>
            </a:lvl1pPr>
          </a:lstStyle>
          <a:p>
            <a:pPr>
              <a:defRPr/>
            </a:pPr>
            <a:fld id="{1530DC03-C6FD-4BAB-A9AA-5C5879008D71}"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331574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algn="r"/>
            <a:fld id="{00000000-1234-1234-1234-123412341234}" type="slidenum">
              <a:rPr lang="en" sz="1333" kern="0" smtClean="0">
                <a:solidFill>
                  <a:srgbClr val="595959"/>
                </a:solidFill>
                <a:cs typeface="Arial"/>
                <a:sym typeface="Arial"/>
              </a:rPr>
              <a:pPr algn="r"/>
              <a:t>‹#›</a:t>
            </a:fld>
            <a:endParaRPr lang="en" sz="1333" kern="0">
              <a:solidFill>
                <a:srgbClr val="595959"/>
              </a:solidFill>
              <a:cs typeface="Arial"/>
              <a:sym typeface="Arial"/>
            </a:endParaRPr>
          </a:p>
        </p:txBody>
      </p:sp>
    </p:spTree>
    <p:extLst>
      <p:ext uri="{BB962C8B-B14F-4D97-AF65-F5344CB8AC3E}">
        <p14:creationId xmlns:p14="http://schemas.microsoft.com/office/powerpoint/2010/main" val="264839866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0000000-1234-1234-1234-123412341234}" type="slidenum">
              <a:rPr lang="en" smtClean="0"/>
              <a:pPr/>
              <a:t>‹#›</a:t>
            </a:fld>
            <a:endParaRPr lang="en"/>
          </a:p>
        </p:txBody>
      </p:sp>
    </p:spTree>
    <p:extLst>
      <p:ext uri="{BB962C8B-B14F-4D97-AF65-F5344CB8AC3E}">
        <p14:creationId xmlns:p14="http://schemas.microsoft.com/office/powerpoint/2010/main" val="746991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pPr/>
              <a:t>7/15/2024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r"/>
            <a:fld id="{00000000-1234-1234-1234-123412341234}" type="slidenum">
              <a:rPr lang="en" sz="1333" kern="0" smtClean="0">
                <a:solidFill>
                  <a:srgbClr val="595959"/>
                </a:solidFill>
                <a:cs typeface="Arial"/>
                <a:sym typeface="Arial"/>
              </a:rPr>
              <a:pPr algn="r"/>
              <a:t>‹#›</a:t>
            </a:fld>
            <a:endParaRPr lang="en" sz="1333" kern="0">
              <a:solidFill>
                <a:srgbClr val="595959"/>
              </a:solidFill>
              <a:cs typeface="Arial"/>
              <a:sym typeface="Arial"/>
            </a:endParaRPr>
          </a:p>
        </p:txBody>
      </p:sp>
    </p:spTree>
    <p:extLst>
      <p:ext uri="{BB962C8B-B14F-4D97-AF65-F5344CB8AC3E}">
        <p14:creationId xmlns:p14="http://schemas.microsoft.com/office/powerpoint/2010/main" val="208783419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r"/>
            <a:fld id="{00000000-1234-1234-1234-123412341234}" type="slidenum">
              <a:rPr lang="en" sz="1333" kern="0" smtClean="0">
                <a:solidFill>
                  <a:srgbClr val="595959"/>
                </a:solidFill>
                <a:cs typeface="Arial"/>
                <a:sym typeface="Arial"/>
              </a:rPr>
              <a:pPr algn="r"/>
              <a:t>‹#›</a:t>
            </a:fld>
            <a:endParaRPr lang="en" sz="1333" kern="0">
              <a:solidFill>
                <a:srgbClr val="595959"/>
              </a:solidFill>
              <a:cs typeface="Arial"/>
              <a:sym typeface="Arial"/>
            </a:endParaRPr>
          </a:p>
        </p:txBody>
      </p:sp>
    </p:spTree>
    <p:extLst>
      <p:ext uri="{BB962C8B-B14F-4D97-AF65-F5344CB8AC3E}">
        <p14:creationId xmlns:p14="http://schemas.microsoft.com/office/powerpoint/2010/main" val="354777756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theme" Target="../theme/theme2.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18" Type="http://schemas.openxmlformats.org/officeDocument/2006/relationships/theme" Target="../theme/theme3.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17" Type="http://schemas.openxmlformats.org/officeDocument/2006/relationships/slideLayout" Target="../slideLayouts/slideLayout50.xml"/><Relationship Id="rId2" Type="http://schemas.openxmlformats.org/officeDocument/2006/relationships/slideLayout" Target="../slideLayouts/slideLayout35.xml"/><Relationship Id="rId16" Type="http://schemas.openxmlformats.org/officeDocument/2006/relationships/slideLayout" Target="../slideLayouts/slideLayout49.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slideLayout" Target="../slideLayouts/slideLayout4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slideLayout" Target="../slideLayouts/slideLayout4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7/15/2024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algn="r"/>
            <a:fld id="{00000000-1234-1234-1234-123412341234}" type="slidenum">
              <a:rPr lang="en" sz="1333" kern="0" smtClean="0">
                <a:solidFill>
                  <a:srgbClr val="595959"/>
                </a:solidFill>
                <a:cs typeface="Arial"/>
                <a:sym typeface="Arial"/>
              </a:rPr>
              <a:pPr algn="r"/>
              <a:t>‹#›</a:t>
            </a:fld>
            <a:endParaRPr lang="en" sz="1333" kern="0">
              <a:solidFill>
                <a:srgbClr val="595959"/>
              </a:solidFill>
              <a:cs typeface="Arial"/>
              <a:sym typeface="Arial"/>
            </a:endParaRPr>
          </a:p>
        </p:txBody>
      </p:sp>
    </p:spTree>
    <p:extLst>
      <p:ext uri="{BB962C8B-B14F-4D97-AF65-F5344CB8AC3E}">
        <p14:creationId xmlns:p14="http://schemas.microsoft.com/office/powerpoint/2010/main" val="4265292845"/>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5"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5" y="2160590"/>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4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solidFill>
                  <a:prstClr val="black">
                    <a:tint val="75000"/>
                  </a:prstClr>
                </a:solidFill>
              </a:rPr>
              <a:pPr/>
              <a:t>7/15/2024</a:t>
            </a:fld>
            <a:endParaRPr lang="en-US" dirty="0">
              <a:solidFill>
                <a:prstClr val="black">
                  <a:tint val="75000"/>
                </a:prstClr>
              </a:solidFill>
            </a:endParaRPr>
          </a:p>
        </p:txBody>
      </p:sp>
      <p:sp>
        <p:nvSpPr>
          <p:cNvPr id="5" name="Footer Placeholder 4"/>
          <p:cNvSpPr>
            <a:spLocks noGrp="1"/>
          </p:cNvSpPr>
          <p:nvPr>
            <p:ph type="ftr" sz="quarter" idx="3"/>
          </p:nvPr>
        </p:nvSpPr>
        <p:spPr>
          <a:xfrm>
            <a:off x="677335" y="60414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8590665" y="6041462"/>
            <a:ext cx="683339" cy="365125"/>
          </a:xfrm>
          <a:prstGeom prst="rect">
            <a:avLst/>
          </a:prstGeom>
        </p:spPr>
        <p:txBody>
          <a:bodyPr vert="horz" lIns="91440" tIns="45720" rIns="91440" bIns="45720" rtlCol="0" anchor="ctr"/>
          <a:lstStyle>
            <a:lvl1pPr algn="r">
              <a:defRPr sz="900">
                <a:solidFill>
                  <a:schemeClr val="accent1"/>
                </a:solidFill>
              </a:defRPr>
            </a:lvl1pPr>
          </a:lstStyle>
          <a:p>
            <a:fld id="{00000000-1234-1234-1234-123412341234}" type="slidenum">
              <a:rPr lang="en" sz="1333" kern="0" smtClean="0">
                <a:solidFill>
                  <a:srgbClr val="595959"/>
                </a:solidFill>
                <a:cs typeface="Arial"/>
                <a:sym typeface="Arial"/>
              </a:rPr>
              <a:pPr/>
              <a:t>‹#›</a:t>
            </a:fld>
            <a:endParaRPr lang="en" sz="1333" kern="0">
              <a:solidFill>
                <a:srgbClr val="595959"/>
              </a:solidFill>
              <a:cs typeface="Arial"/>
              <a:sym typeface="Arial"/>
            </a:endParaRPr>
          </a:p>
        </p:txBody>
      </p:sp>
    </p:spTree>
    <p:extLst>
      <p:ext uri="{BB962C8B-B14F-4D97-AF65-F5344CB8AC3E}">
        <p14:creationId xmlns:p14="http://schemas.microsoft.com/office/powerpoint/2010/main" val="299920878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5"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5" y="2160590"/>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410"/>
            <a:ext cx="911939" cy="365125"/>
          </a:xfrm>
          <a:prstGeom prst="rect">
            <a:avLst/>
          </a:prstGeom>
        </p:spPr>
        <p:txBody>
          <a:bodyPr vert="horz" lIns="91440" tIns="45720" rIns="91440" bIns="45720" rtlCol="0" anchor="ctr"/>
          <a:lstStyle>
            <a:lvl1pPr algn="r">
              <a:defRPr sz="675">
                <a:solidFill>
                  <a:schemeClr val="tx1">
                    <a:tint val="75000"/>
                  </a:schemeClr>
                </a:solidFill>
              </a:defRPr>
            </a:lvl1pPr>
          </a:lstStyle>
          <a:p>
            <a:fld id="{B61BEF0D-F0BB-DE4B-95CE-6DB70DBA9567}" type="datetimeFigureOut">
              <a:rPr lang="en-US" dirty="0">
                <a:solidFill>
                  <a:prstClr val="black">
                    <a:tint val="75000"/>
                  </a:prstClr>
                </a:solidFill>
              </a:rPr>
              <a:pPr/>
              <a:t>7/15/2024</a:t>
            </a:fld>
            <a:endParaRPr lang="en-US" dirty="0">
              <a:solidFill>
                <a:prstClr val="black">
                  <a:tint val="75000"/>
                </a:prstClr>
              </a:solidFill>
            </a:endParaRPr>
          </a:p>
        </p:txBody>
      </p:sp>
      <p:sp>
        <p:nvSpPr>
          <p:cNvPr id="5" name="Footer Placeholder 4"/>
          <p:cNvSpPr>
            <a:spLocks noGrp="1"/>
          </p:cNvSpPr>
          <p:nvPr>
            <p:ph type="ftr" sz="quarter" idx="3"/>
          </p:nvPr>
        </p:nvSpPr>
        <p:spPr>
          <a:xfrm>
            <a:off x="677335" y="6041410"/>
            <a:ext cx="6297612" cy="365125"/>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8590665" y="6041410"/>
            <a:ext cx="683339" cy="365125"/>
          </a:xfrm>
          <a:prstGeom prst="rect">
            <a:avLst/>
          </a:prstGeom>
        </p:spPr>
        <p:txBody>
          <a:bodyPr vert="horz" lIns="91440" tIns="45720" rIns="91440" bIns="45720" rtlCol="0" anchor="ctr"/>
          <a:lstStyle>
            <a:lvl1pPr algn="r">
              <a:defRPr sz="675">
                <a:solidFill>
                  <a:schemeClr val="accent1"/>
                </a:solidFill>
              </a:defRPr>
            </a:lvl1pPr>
          </a:lstStyle>
          <a:p>
            <a:fld id="{00000000-1234-1234-1234-123412341234}" type="slidenum">
              <a:rPr lang="en" sz="1000" kern="0" smtClean="0">
                <a:solidFill>
                  <a:srgbClr val="595959"/>
                </a:solidFill>
                <a:cs typeface="Arial"/>
                <a:sym typeface="Arial"/>
              </a:rPr>
              <a:pPr/>
              <a:t>‹#›</a:t>
            </a:fld>
            <a:endParaRPr lang="en" sz="1000" kern="0">
              <a:solidFill>
                <a:srgbClr val="595959"/>
              </a:solidFill>
              <a:cs typeface="Arial"/>
              <a:sym typeface="Arial"/>
            </a:endParaRPr>
          </a:p>
        </p:txBody>
      </p:sp>
    </p:spTree>
    <p:extLst>
      <p:ext uri="{BB962C8B-B14F-4D97-AF65-F5344CB8AC3E}">
        <p14:creationId xmlns:p14="http://schemas.microsoft.com/office/powerpoint/2010/main" val="725269655"/>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 id="2147483742" r:id="rId17"/>
  </p:sldLayoutIdLst>
  <p:hf sldNum="0" hdr="0" ftr="0" dt="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1" y="609600"/>
            <a:ext cx="6576312" cy="762000"/>
          </a:xfrm>
        </p:spPr>
        <p:txBody>
          <a:bodyPr/>
          <a:lstStyle/>
          <a:p>
            <a:r>
              <a:rPr lang="en-US" dirty="0">
                <a:solidFill>
                  <a:schemeClr val="tx1"/>
                </a:solidFill>
              </a:rPr>
              <a:t>Chapter Fifteen</a:t>
            </a:r>
          </a:p>
        </p:txBody>
      </p:sp>
      <p:sp>
        <p:nvSpPr>
          <p:cNvPr id="3" name="Subtitle 2"/>
          <p:cNvSpPr>
            <a:spLocks noGrp="1"/>
          </p:cNvSpPr>
          <p:nvPr>
            <p:ph idx="1"/>
          </p:nvPr>
        </p:nvSpPr>
        <p:spPr>
          <a:xfrm>
            <a:off x="1905000" y="1828801"/>
            <a:ext cx="7315200" cy="4212563"/>
          </a:xfrm>
        </p:spPr>
        <p:txBody>
          <a:bodyPr>
            <a:normAutofit/>
          </a:bodyPr>
          <a:lstStyle/>
          <a:p>
            <a:pPr marL="0" indent="0">
              <a:buNone/>
            </a:pPr>
            <a:r>
              <a:rPr lang="en-US" sz="4000" b="1" dirty="0">
                <a:solidFill>
                  <a:schemeClr val="accent2">
                    <a:lumMod val="75000"/>
                  </a:schemeClr>
                </a:solidFill>
              </a:rPr>
              <a:t>Using Explicit Instruction and Metacognition When Teaching Reading Comprehension</a:t>
            </a:r>
          </a:p>
        </p:txBody>
      </p:sp>
    </p:spTree>
    <p:extLst>
      <p:ext uri="{BB962C8B-B14F-4D97-AF65-F5344CB8AC3E}">
        <p14:creationId xmlns:p14="http://schemas.microsoft.com/office/powerpoint/2010/main" val="538669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745067"/>
          </a:xfrm>
          <a:solidFill>
            <a:srgbClr val="FFFF00"/>
          </a:solidFill>
        </p:spPr>
        <p:txBody>
          <a:bodyPr/>
          <a:lstStyle/>
          <a:p>
            <a:pPr algn="ctr"/>
            <a:r>
              <a:rPr lang="en-US" b="1" dirty="0"/>
              <a:t>Modeling the Thinking</a:t>
            </a:r>
          </a:p>
        </p:txBody>
      </p:sp>
      <p:sp>
        <p:nvSpPr>
          <p:cNvPr id="3" name="Content Placeholder 2"/>
          <p:cNvSpPr>
            <a:spLocks noGrp="1"/>
          </p:cNvSpPr>
          <p:nvPr>
            <p:ph idx="1"/>
          </p:nvPr>
        </p:nvSpPr>
        <p:spPr>
          <a:xfrm>
            <a:off x="677335" y="1601790"/>
            <a:ext cx="8780701" cy="3880773"/>
          </a:xfrm>
        </p:spPr>
        <p:txBody>
          <a:bodyPr>
            <a:normAutofit fontScale="85000" lnSpcReduction="10000"/>
          </a:bodyPr>
          <a:lstStyle/>
          <a:p>
            <a:pPr marL="0" indent="0">
              <a:buNone/>
            </a:pPr>
            <a:r>
              <a:rPr lang="en-US" sz="4000" dirty="0"/>
              <a:t>The only way to model thinking is to talk about how to do it. That is, we provide a verbal description of the thinking one does or, more accurately, an </a:t>
            </a:r>
            <a:r>
              <a:rPr lang="en-US" sz="4000" i="1" dirty="0"/>
              <a:t>approximation </a:t>
            </a:r>
            <a:r>
              <a:rPr lang="en-US" sz="4000" dirty="0"/>
              <a:t>of the thinking involved (since there is no one way to do most reading skills or strategies).</a:t>
            </a:r>
          </a:p>
          <a:p>
            <a:pPr marL="0" indent="0">
              <a:buNone/>
            </a:pPr>
            <a:endParaRPr lang="en-US" dirty="0"/>
          </a:p>
          <a:p>
            <a:pPr marL="0" indent="0">
              <a:buNone/>
            </a:pPr>
            <a:r>
              <a:rPr lang="en-US" sz="2800" dirty="0"/>
              <a:t>Duffy, G.G. (2014)</a:t>
            </a:r>
          </a:p>
        </p:txBody>
      </p:sp>
      <p:sp>
        <p:nvSpPr>
          <p:cNvPr id="4" name="Footer Placeholder 3"/>
          <p:cNvSpPr>
            <a:spLocks noGrp="1"/>
          </p:cNvSpPr>
          <p:nvPr>
            <p:ph type="ftr" sz="quarter" idx="11"/>
          </p:nvPr>
        </p:nvSpPr>
        <p:spPr>
          <a:xfrm>
            <a:off x="3124199" y="6066862"/>
            <a:ext cx="5092291"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tint val="75000"/>
                  </a:prstClr>
                </a:solidFill>
                <a:effectLst/>
                <a:uLnTx/>
                <a:uFillTx/>
                <a:latin typeface="Trebuchet MS"/>
                <a:ea typeface="+mn-ea"/>
                <a:cs typeface="+mn-cs"/>
              </a:rPr>
              <a:t>E.F. Calhoun, The Phoenix Alliance</a:t>
            </a:r>
            <a:r>
              <a:rPr kumimoji="0" lang="en-US" sz="900" b="0" i="0" u="none" strike="noStrike" kern="1200" cap="none" spc="0" normalizeH="0" baseline="0" noProof="0">
                <a:ln>
                  <a:noFill/>
                </a:ln>
                <a:solidFill>
                  <a:srgbClr val="FFFFFF"/>
                </a:solidFill>
                <a:effectLst/>
                <a:uLnTx/>
                <a:uFillTx/>
                <a:latin typeface="Trebuchet MS"/>
                <a:ea typeface="+mn-ea"/>
                <a:cs typeface="+mn-cs"/>
              </a:rPr>
              <a:t>F</a:t>
            </a:r>
            <a:endParaRPr kumimoji="0" lang="en-US" sz="900" b="0" i="0" u="none" strike="noStrike" kern="1200" cap="none" spc="0" normalizeH="0" baseline="0" noProof="0" dirty="0">
              <a:ln>
                <a:noFill/>
              </a:ln>
              <a:solidFill>
                <a:srgbClr val="FFFFFF"/>
              </a:solidFill>
              <a:effectLst/>
              <a:uLnTx/>
              <a:uFillTx/>
              <a:latin typeface="Trebuchet MS"/>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 sz="1333" b="0" i="0" u="none" strike="noStrike" kern="0" cap="none" spc="0" normalizeH="0" baseline="0" noProof="0" smtClean="0">
                <a:ln>
                  <a:noFill/>
                </a:ln>
                <a:solidFill>
                  <a:srgbClr val="595959"/>
                </a:solidFill>
                <a:effectLst/>
                <a:uLnTx/>
                <a:uFillTx/>
                <a:latin typeface="Trebuchet MS"/>
                <a:ea typeface="+mn-ea"/>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 sz="1333" b="0" i="0" u="none" strike="noStrike" kern="0" cap="none" spc="0" normalizeH="0" baseline="0" noProof="0">
              <a:ln>
                <a:noFill/>
              </a:ln>
              <a:solidFill>
                <a:srgbClr val="595959"/>
              </a:solidFill>
              <a:effectLst/>
              <a:uLnTx/>
              <a:uFillTx/>
              <a:latin typeface="Trebuchet MS"/>
              <a:ea typeface="+mn-ea"/>
              <a:cs typeface="Arial"/>
              <a:sym typeface="Arial"/>
            </a:endParaRPr>
          </a:p>
        </p:txBody>
      </p:sp>
    </p:spTree>
    <p:extLst>
      <p:ext uri="{BB962C8B-B14F-4D97-AF65-F5344CB8AC3E}">
        <p14:creationId xmlns:p14="http://schemas.microsoft.com/office/powerpoint/2010/main" val="956679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58265" y="242759"/>
            <a:ext cx="8884118" cy="925229"/>
          </a:xfrm>
        </p:spPr>
        <p:txBody>
          <a:bodyPr>
            <a:noAutofit/>
          </a:bodyPr>
          <a:lstStyle/>
          <a:p>
            <a:r>
              <a:rPr lang="en-US" sz="2800" dirty="0">
                <a:solidFill>
                  <a:srgbClr val="0000FF"/>
                </a:solidFill>
              </a:rPr>
              <a:t>Formative Assessment: </a:t>
            </a:r>
            <a:r>
              <a:rPr lang="en-US" sz="2800" dirty="0"/>
              <a:t>Excerpt from Valencia, S.W. (2011), </a:t>
            </a:r>
            <a:r>
              <a:rPr lang="en-US" sz="2800" i="1" dirty="0"/>
              <a:t>Using Assessment to Improve Teaching and Learning</a:t>
            </a:r>
          </a:p>
        </p:txBody>
      </p:sp>
      <p:sp>
        <p:nvSpPr>
          <p:cNvPr id="5" name="Content Placeholder 4"/>
          <p:cNvSpPr>
            <a:spLocks noGrp="1"/>
          </p:cNvSpPr>
          <p:nvPr>
            <p:ph idx="1"/>
          </p:nvPr>
        </p:nvSpPr>
        <p:spPr>
          <a:xfrm>
            <a:off x="803308" y="1722321"/>
            <a:ext cx="7680959" cy="3878379"/>
          </a:xfrm>
        </p:spPr>
        <p:txBody>
          <a:bodyPr>
            <a:noAutofit/>
          </a:bodyPr>
          <a:lstStyle/>
          <a:p>
            <a:pPr marL="0">
              <a:buNone/>
            </a:pPr>
            <a:r>
              <a:rPr lang="en-US" sz="2800" dirty="0"/>
              <a:t>Black and </a:t>
            </a:r>
            <a:r>
              <a:rPr lang="en-US" sz="2800" dirty="0" err="1"/>
              <a:t>Wiliam</a:t>
            </a:r>
            <a:r>
              <a:rPr lang="en-US" sz="2800" dirty="0"/>
              <a:t> (1998a) began with the premise that teaching and learning must be interactive. In this model, assessment refers to all activities used by teachers and those used by students that provide information to be used as feedback to adjust teaching and learning activities. More specifically, </a:t>
            </a:r>
            <a:r>
              <a:rPr lang="en-US" sz="2800" dirty="0">
                <a:effectLst>
                  <a:outerShdw blurRad="38100" dist="38100" dir="2700000" algn="tl">
                    <a:srgbClr val="FFFF00">
                      <a:alpha val="43000"/>
                    </a:srgbClr>
                  </a:outerShdw>
                </a:effectLst>
              </a:rPr>
              <a:t>to be labeled </a:t>
            </a:r>
            <a:r>
              <a:rPr lang="en-US" sz="2800" i="1" dirty="0">
                <a:effectLst>
                  <a:outerShdw blurRad="38100" dist="38100" dir="2700000" algn="tl">
                    <a:srgbClr val="FFFF00">
                      <a:alpha val="43000"/>
                    </a:srgbClr>
                  </a:outerShdw>
                </a:effectLst>
              </a:rPr>
              <a:t>formative</a:t>
            </a:r>
            <a:r>
              <a:rPr lang="en-US" sz="2800" dirty="0">
                <a:effectLst>
                  <a:outerShdw blurRad="38100" dist="38100" dir="2700000" algn="tl">
                    <a:srgbClr val="FFFF00">
                      <a:alpha val="43000"/>
                    </a:srgbClr>
                  </a:outerShdw>
                </a:effectLst>
              </a:rPr>
              <a:t>, the evidence from the assessment must actually be used to modify teaching to meet students’ needs</a:t>
            </a:r>
            <a:r>
              <a:rPr lang="en-US" sz="2800" dirty="0"/>
              <a:t>. (p. 388)</a:t>
            </a:r>
          </a:p>
        </p:txBody>
      </p:sp>
      <p:sp>
        <p:nvSpPr>
          <p:cNvPr id="3" name="Footer Placeholder 2"/>
          <p:cNvSpPr>
            <a:spLocks noGrp="1"/>
          </p:cNvSpPr>
          <p:nvPr>
            <p:ph type="ftr" sz="quarter" idx="4294967295"/>
          </p:nvPr>
        </p:nvSpPr>
        <p:spPr>
          <a:xfrm>
            <a:off x="3365635" y="6130802"/>
            <a:ext cx="3040209" cy="424170"/>
          </a:xfrm>
          <a:prstGeom prst="rect">
            <a:avLst/>
          </a:prstGeom>
        </p:spPr>
        <p:txBody>
          <a:bodyPr/>
          <a:lstStyle/>
          <a:p>
            <a:pPr>
              <a:defRPr/>
            </a:pPr>
            <a:r>
              <a:rPr lang="en-US" sz="1400" dirty="0">
                <a:solidFill>
                  <a:prstClr val="black">
                    <a:tint val="75000"/>
                  </a:prstClr>
                </a:solidFill>
                <a:latin typeface="Trebuchet MS"/>
              </a:rPr>
              <a:t>E.F. Calhoun, The Phoenix Alliance</a:t>
            </a:r>
          </a:p>
        </p:txBody>
      </p:sp>
      <p:sp>
        <p:nvSpPr>
          <p:cNvPr id="2" name="Slide Number Placeholder 1"/>
          <p:cNvSpPr>
            <a:spLocks noGrp="1"/>
          </p:cNvSpPr>
          <p:nvPr>
            <p:ph type="sldNum" sz="quarter" idx="4294967295"/>
          </p:nvPr>
        </p:nvSpPr>
        <p:spPr>
          <a:xfrm>
            <a:off x="7924800" y="5543550"/>
            <a:ext cx="1600200" cy="357188"/>
          </a:xfrm>
        </p:spPr>
        <p:txBody>
          <a:bodyPr/>
          <a:lstStyle/>
          <a:p>
            <a:pPr>
              <a:defRPr/>
            </a:pPr>
            <a:fld id="{0C0B8433-9B21-4F83-B40C-993B7D90F046}" type="slidenum">
              <a:rPr lang="en-US">
                <a:solidFill>
                  <a:srgbClr val="90C226"/>
                </a:solidFill>
                <a:latin typeface="Trebuchet MS"/>
              </a:rPr>
              <a:pPr>
                <a:defRPr/>
              </a:pPr>
              <a:t>11</a:t>
            </a:fld>
            <a:endParaRPr lang="en-US">
              <a:solidFill>
                <a:srgbClr val="90C226"/>
              </a:solidFill>
              <a:latin typeface="Trebuchet MS"/>
            </a:endParaRPr>
          </a:p>
        </p:txBody>
      </p:sp>
      <p:sp>
        <p:nvSpPr>
          <p:cNvPr id="6" name="TextBox 5"/>
          <p:cNvSpPr txBox="1"/>
          <p:nvPr/>
        </p:nvSpPr>
        <p:spPr>
          <a:xfrm>
            <a:off x="9766916" y="5600700"/>
            <a:ext cx="306494" cy="230832"/>
          </a:xfrm>
          <a:prstGeom prst="rect">
            <a:avLst/>
          </a:prstGeom>
          <a:noFill/>
        </p:spPr>
        <p:txBody>
          <a:bodyPr wrap="none" rtlCol="0">
            <a:spAutoFit/>
          </a:bodyPr>
          <a:lstStyle/>
          <a:p>
            <a:r>
              <a:rPr lang="en-US" sz="900" dirty="0">
                <a:solidFill>
                  <a:prstClr val="black"/>
                </a:solidFill>
                <a:latin typeface="Trebuchet MS"/>
              </a:rPr>
              <a:t>50</a:t>
            </a:r>
          </a:p>
        </p:txBody>
      </p:sp>
    </p:spTree>
    <p:extLst>
      <p:ext uri="{BB962C8B-B14F-4D97-AF65-F5344CB8AC3E}">
        <p14:creationId xmlns:p14="http://schemas.microsoft.com/office/powerpoint/2010/main" val="1399563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3768" y="338293"/>
            <a:ext cx="8672363" cy="999811"/>
          </a:xfrm>
        </p:spPr>
        <p:txBody>
          <a:bodyPr>
            <a:noAutofit/>
          </a:bodyPr>
          <a:lstStyle/>
          <a:p>
            <a:r>
              <a:rPr lang="en-US" sz="2800" dirty="0"/>
              <a:t>Keeley, P. (2011).Teachers as Classroom Researchers. </a:t>
            </a:r>
            <a:r>
              <a:rPr lang="en-US" sz="2800" i="1" dirty="0"/>
              <a:t>Science and Children, 49</a:t>
            </a:r>
            <a:r>
              <a:rPr lang="en-US" sz="2800" dirty="0"/>
              <a:t>(3), 24-26. (Excerpt p. 24)</a:t>
            </a:r>
          </a:p>
        </p:txBody>
      </p:sp>
      <p:sp>
        <p:nvSpPr>
          <p:cNvPr id="5" name="Content Placeholder 4"/>
          <p:cNvSpPr>
            <a:spLocks noGrp="1"/>
          </p:cNvSpPr>
          <p:nvPr>
            <p:ph idx="1"/>
          </p:nvPr>
        </p:nvSpPr>
        <p:spPr>
          <a:xfrm>
            <a:off x="673768" y="1544855"/>
            <a:ext cx="8807116" cy="4609727"/>
          </a:xfrm>
        </p:spPr>
        <p:txBody>
          <a:bodyPr>
            <a:noAutofit/>
          </a:bodyPr>
          <a:lstStyle/>
          <a:p>
            <a:r>
              <a:rPr lang="en-US" sz="2600" dirty="0">
                <a:solidFill>
                  <a:srgbClr val="000000"/>
                </a:solidFill>
              </a:rPr>
              <a:t>Formative assessment, often called assessment </a:t>
            </a:r>
            <a:r>
              <a:rPr lang="en-US" sz="2600" i="1" dirty="0">
                <a:solidFill>
                  <a:srgbClr val="000000"/>
                </a:solidFill>
              </a:rPr>
              <a:t>for </a:t>
            </a:r>
            <a:r>
              <a:rPr lang="en-US" sz="2600" dirty="0">
                <a:solidFill>
                  <a:srgbClr val="000000"/>
                </a:solidFill>
              </a:rPr>
              <a:t>learning, is characterized by its primary purpose—promoting learning. It takes place both formally and informally, is embedded in various stages of an instructional cycle, </a:t>
            </a:r>
            <a:r>
              <a:rPr lang="en-US" sz="2600" dirty="0">
                <a:solidFill>
                  <a:srgbClr val="000000"/>
                </a:solidFill>
                <a:effectLst>
                  <a:outerShdw blurRad="50800" dist="50800" dir="5400000" algn="ctr" rotWithShape="0">
                    <a:srgbClr val="FFFF00"/>
                  </a:outerShdw>
                </a:effectLst>
              </a:rPr>
              <a:t>informs the teacher about appropriate next steps for instruction</a:t>
            </a:r>
            <a:r>
              <a:rPr lang="en-US" sz="2600" dirty="0">
                <a:solidFill>
                  <a:srgbClr val="000000"/>
                </a:solidFill>
              </a:rPr>
              <a:t>,</a:t>
            </a:r>
            <a:r>
              <a:rPr lang="en-US" sz="2600" dirty="0">
                <a:solidFill>
                  <a:srgbClr val="000000"/>
                </a:solidFill>
                <a:effectLst>
                  <a:outerShdw blurRad="50800" dist="50800" dir="5400000" algn="ctr" rotWithShape="0">
                    <a:srgbClr val="FFFF00"/>
                  </a:outerShdw>
                </a:effectLst>
              </a:rPr>
              <a:t> and engages students in thinking about their own ideas. . . . </a:t>
            </a:r>
            <a:endParaRPr lang="en-US" sz="2600" dirty="0">
              <a:solidFill>
                <a:srgbClr val="000000"/>
              </a:solidFill>
            </a:endParaRPr>
          </a:p>
          <a:p>
            <a:r>
              <a:rPr lang="en-US" sz="2600" dirty="0"/>
              <a:t>Merely gathering this information does not make . . .[it] formative. It is only formative when the information is used to improve teaching and learning.</a:t>
            </a:r>
          </a:p>
        </p:txBody>
      </p:sp>
      <p:sp>
        <p:nvSpPr>
          <p:cNvPr id="2" name="Footer Placeholder 1">
            <a:extLst>
              <a:ext uri="{FF2B5EF4-FFF2-40B4-BE49-F238E27FC236}">
                <a16:creationId xmlns:a16="http://schemas.microsoft.com/office/drawing/2014/main" id="{D078DFA1-A324-45A2-B678-47A97A645233}"/>
              </a:ext>
            </a:extLst>
          </p:cNvPr>
          <p:cNvSpPr>
            <a:spLocks noGrp="1"/>
          </p:cNvSpPr>
          <p:nvPr>
            <p:ph type="ftr" sz="quarter" idx="11"/>
          </p:nvPr>
        </p:nvSpPr>
        <p:spPr>
          <a:xfrm>
            <a:off x="3962401" y="6154582"/>
            <a:ext cx="4723209" cy="365125"/>
          </a:xfrm>
        </p:spPr>
        <p:txBody>
          <a:bodyPr/>
          <a:lstStyle/>
          <a:p>
            <a:r>
              <a:rPr lang="en-US" sz="1400" dirty="0">
                <a:solidFill>
                  <a:prstClr val="black">
                    <a:tint val="75000"/>
                  </a:prstClr>
                </a:solidFill>
                <a:latin typeface="Trebuchet MS"/>
              </a:rPr>
              <a:t>E.F. Calhoun, The Phoenix Alliance</a:t>
            </a:r>
          </a:p>
        </p:txBody>
      </p:sp>
    </p:spTree>
    <p:extLst>
      <p:ext uri="{BB962C8B-B14F-4D97-AF65-F5344CB8AC3E}">
        <p14:creationId xmlns:p14="http://schemas.microsoft.com/office/powerpoint/2010/main" val="1915851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8906B-E915-3D96-F3D5-4D9B9302C02E}"/>
              </a:ext>
            </a:extLst>
          </p:cNvPr>
          <p:cNvSpPr>
            <a:spLocks noGrp="1"/>
          </p:cNvSpPr>
          <p:nvPr>
            <p:ph type="title"/>
          </p:nvPr>
        </p:nvSpPr>
        <p:spPr>
          <a:xfrm>
            <a:off x="677335" y="1225617"/>
            <a:ext cx="8596668" cy="3365634"/>
          </a:xfrm>
        </p:spPr>
        <p:txBody>
          <a:bodyPr>
            <a:normAutofit/>
          </a:bodyPr>
          <a:lstStyle/>
          <a:p>
            <a:r>
              <a:rPr lang="en-US" sz="4400" b="1" dirty="0"/>
              <a:t>Teaching with Explicit</a:t>
            </a:r>
            <a:br>
              <a:rPr lang="en-US" sz="4400" b="1" dirty="0"/>
            </a:br>
            <a:r>
              <a:rPr lang="en-US" sz="4400" b="1" dirty="0"/>
              <a:t>                          Strategy</a:t>
            </a:r>
            <a:br>
              <a:rPr lang="en-US" sz="4400" b="1" dirty="0"/>
            </a:br>
            <a:r>
              <a:rPr lang="en-US" sz="4400" b="1" dirty="0"/>
              <a:t>                                Instruction</a:t>
            </a:r>
          </a:p>
        </p:txBody>
      </p:sp>
    </p:spTree>
    <p:extLst>
      <p:ext uri="{BB962C8B-B14F-4D97-AF65-F5344CB8AC3E}">
        <p14:creationId xmlns:p14="http://schemas.microsoft.com/office/powerpoint/2010/main" val="2572623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1875234" y="273992"/>
            <a:ext cx="6100739" cy="946220"/>
          </a:xfrm>
        </p:spPr>
        <p:txBody>
          <a:bodyPr>
            <a:normAutofit fontScale="90000"/>
          </a:bodyPr>
          <a:lstStyle/>
          <a:p>
            <a:pPr algn="ctr"/>
            <a:r>
              <a:rPr lang="en-US" b="1" dirty="0">
                <a:solidFill>
                  <a:srgbClr val="49701E"/>
                </a:solidFill>
              </a:rPr>
              <a:t>Explicit Strategy Instruction</a:t>
            </a:r>
            <a:br>
              <a:rPr lang="en-US" b="1" dirty="0">
                <a:solidFill>
                  <a:srgbClr val="49701E"/>
                </a:solidFill>
              </a:rPr>
            </a:br>
            <a:r>
              <a:rPr lang="en-US" b="1" dirty="0">
                <a:solidFill>
                  <a:srgbClr val="49701E"/>
                </a:solidFill>
              </a:rPr>
              <a:t>(a Structured Think-Aloud)</a:t>
            </a:r>
          </a:p>
        </p:txBody>
      </p:sp>
      <p:sp>
        <p:nvSpPr>
          <p:cNvPr id="10" name="Content Placeholder 9"/>
          <p:cNvSpPr>
            <a:spLocks noGrp="1"/>
          </p:cNvSpPr>
          <p:nvPr>
            <p:ph idx="1"/>
          </p:nvPr>
        </p:nvSpPr>
        <p:spPr>
          <a:xfrm>
            <a:off x="418157" y="1534764"/>
            <a:ext cx="9457363" cy="4713636"/>
          </a:xfrm>
        </p:spPr>
        <p:txBody>
          <a:bodyPr>
            <a:normAutofit fontScale="92500" lnSpcReduction="10000"/>
          </a:bodyPr>
          <a:lstStyle/>
          <a:p>
            <a:pPr>
              <a:buNone/>
            </a:pPr>
            <a:r>
              <a:rPr lang="en-US" sz="3600" dirty="0"/>
              <a:t>*  Explanation of the strategy and why it’s useful</a:t>
            </a:r>
          </a:p>
          <a:p>
            <a:pPr>
              <a:buNone/>
            </a:pPr>
            <a:r>
              <a:rPr lang="en-US" sz="3600" dirty="0"/>
              <a:t>*  Modeling use of the strategy--while thinking aloud as you apply the strategy</a:t>
            </a:r>
          </a:p>
          <a:p>
            <a:pPr>
              <a:buNone/>
            </a:pPr>
            <a:r>
              <a:rPr lang="en-US" sz="3600" dirty="0"/>
              <a:t>*  Opportunities for students to practice application of the strategy and share their thinking about its use</a:t>
            </a:r>
          </a:p>
          <a:p>
            <a:pPr>
              <a:buNone/>
            </a:pPr>
            <a:r>
              <a:rPr lang="en-US" sz="3600" dirty="0"/>
              <a:t>*  Coaching of students during application</a:t>
            </a:r>
          </a:p>
          <a:p>
            <a:pPr>
              <a:buFont typeface="Arial" charset="0"/>
              <a:buChar char="•"/>
            </a:pPr>
            <a:r>
              <a:rPr lang="en-US" sz="3600" dirty="0"/>
              <a:t>Monitoring for transfer until students can apply as needed</a:t>
            </a:r>
          </a:p>
        </p:txBody>
      </p:sp>
      <p:sp>
        <p:nvSpPr>
          <p:cNvPr id="7" name="Slide Number Placeholder 6"/>
          <p:cNvSpPr>
            <a:spLocks noGrp="1"/>
          </p:cNvSpPr>
          <p:nvPr>
            <p:ph type="sldNum" sz="quarter" idx="12"/>
          </p:nvPr>
        </p:nvSpPr>
        <p:spPr>
          <a:xfrm>
            <a:off x="8534400" y="6248400"/>
            <a:ext cx="2133600" cy="47625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7E39F88-A300-4137-A230-20F492894C1B}" type="slidenum">
              <a:rPr kumimoji="0" lang="en-US" sz="900" b="0" i="0" u="none" strike="noStrike" kern="1200" cap="none" spc="0" normalizeH="0" baseline="0" noProof="0" smtClean="0">
                <a:ln>
                  <a:noFill/>
                </a:ln>
                <a:solidFill>
                  <a:srgbClr val="FFFFFF"/>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900" b="0" i="0" u="none" strike="noStrike" kern="1200" cap="none" spc="0" normalizeH="0" baseline="0" noProof="0" dirty="0">
              <a:ln>
                <a:noFill/>
              </a:ln>
              <a:solidFill>
                <a:srgbClr val="FFFFFF"/>
              </a:solidFill>
              <a:effectLst/>
              <a:uLnTx/>
              <a:uFillTx/>
              <a:latin typeface="Trebuchet MS"/>
              <a:ea typeface="+mn-ea"/>
              <a:cs typeface="+mn-cs"/>
            </a:endParaRPr>
          </a:p>
        </p:txBody>
      </p:sp>
      <p:sp>
        <p:nvSpPr>
          <p:cNvPr id="3" name="Footer Placeholder 2">
            <a:extLst>
              <a:ext uri="{FF2B5EF4-FFF2-40B4-BE49-F238E27FC236}">
                <a16:creationId xmlns:a16="http://schemas.microsoft.com/office/drawing/2014/main" id="{C1C54D33-4756-2A33-2BE2-6F36A06F1DA3}"/>
              </a:ext>
            </a:extLst>
          </p:cNvPr>
          <p:cNvSpPr>
            <a:spLocks noGrp="1"/>
          </p:cNvSpPr>
          <p:nvPr>
            <p:ph type="ftr" sz="quarter" idx="11"/>
          </p:nvPr>
        </p:nvSpPr>
        <p:spPr>
          <a:xfrm>
            <a:off x="3303588" y="6248400"/>
            <a:ext cx="4521751" cy="335608"/>
          </a:xfrm>
        </p:spPr>
        <p:txBody>
          <a:bodyPr/>
          <a:lstStyle/>
          <a:p>
            <a:r>
              <a:rPr lang="en-US" sz="1400" dirty="0"/>
              <a:t>E.F. Calhoun, The Phoenix Alliance</a:t>
            </a:r>
          </a:p>
        </p:txBody>
      </p:sp>
    </p:spTree>
    <p:extLst>
      <p:ext uri="{BB962C8B-B14F-4D97-AF65-F5344CB8AC3E}">
        <p14:creationId xmlns:p14="http://schemas.microsoft.com/office/powerpoint/2010/main" val="954390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7260"/>
            <a:ext cx="8596668" cy="1571165"/>
          </a:xfrm>
        </p:spPr>
        <p:txBody>
          <a:bodyPr>
            <a:normAutofit fontScale="90000"/>
          </a:bodyPr>
          <a:lstStyle/>
          <a:p>
            <a:r>
              <a:rPr lang="en-US" sz="4800" dirty="0">
                <a:solidFill>
                  <a:schemeClr val="accent2">
                    <a:lumMod val="75000"/>
                  </a:schemeClr>
                </a:solidFill>
              </a:rPr>
              <a:t>Let’s look deeper into the strategy of </a:t>
            </a:r>
            <a:r>
              <a:rPr lang="en-US" sz="4800" dirty="0">
                <a:solidFill>
                  <a:srgbClr val="0000FF"/>
                </a:solidFill>
              </a:rPr>
              <a:t>Using Text Structure</a:t>
            </a:r>
          </a:p>
        </p:txBody>
      </p:sp>
      <p:sp>
        <p:nvSpPr>
          <p:cNvPr id="3" name="Content Placeholder 2"/>
          <p:cNvSpPr>
            <a:spLocks noGrp="1"/>
          </p:cNvSpPr>
          <p:nvPr>
            <p:ph idx="1"/>
          </p:nvPr>
        </p:nvSpPr>
        <p:spPr>
          <a:xfrm>
            <a:off x="744711" y="2083587"/>
            <a:ext cx="8596668" cy="3880773"/>
          </a:xfrm>
        </p:spPr>
        <p:txBody>
          <a:bodyPr/>
          <a:lstStyle/>
          <a:p>
            <a:pPr>
              <a:buNone/>
            </a:pPr>
            <a:r>
              <a:rPr lang="en-US" sz="4400" dirty="0"/>
              <a:t>identifying how an author has organized her/his ideas </a:t>
            </a:r>
            <a:r>
              <a:rPr lang="en-US" sz="4400" b="1" dirty="0"/>
              <a:t>and </a:t>
            </a:r>
            <a:endParaRPr lang="en-US" sz="4400" dirty="0"/>
          </a:p>
          <a:p>
            <a:pPr>
              <a:buNone/>
            </a:pPr>
            <a:r>
              <a:rPr lang="en-US" sz="4400" dirty="0"/>
              <a:t>using this plan or pattern to connect ideas and learn the content.</a:t>
            </a:r>
          </a:p>
        </p:txBody>
      </p:sp>
      <p:sp>
        <p:nvSpPr>
          <p:cNvPr id="5" name="Slide Number Placeholder 4"/>
          <p:cNvSpPr>
            <a:spLocks noGrp="1"/>
          </p:cNvSpPr>
          <p:nvPr>
            <p:ph type="sldNum" sz="quarter" idx="12"/>
          </p:nvPr>
        </p:nvSpPr>
        <p:spPr>
          <a:xfrm>
            <a:off x="8590663" y="6041362"/>
            <a:ext cx="683339" cy="365125"/>
          </a:xfrm>
        </p:spPr>
        <p:txBody>
          <a:bodyPr/>
          <a:lstStyle/>
          <a:p>
            <a:pPr marL="0" marR="0" lvl="0" indent="0" algn="r" defTabSz="914400" rtl="0" eaLnBrk="1" fontAlgn="base" latinLnBrk="0" hangingPunct="1">
              <a:lnSpc>
                <a:spcPct val="100000"/>
              </a:lnSpc>
              <a:spcBef>
                <a:spcPts val="0"/>
              </a:spcBef>
              <a:spcAft>
                <a:spcPct val="0"/>
              </a:spcAft>
              <a:buClrTx/>
              <a:buSzTx/>
              <a:buFontTx/>
              <a:buNone/>
              <a:tabLst/>
              <a:defRPr/>
            </a:pPr>
            <a:fld id="{CB4AE33E-607B-480F-81E2-0E12B7701228}" type="slidenum">
              <a:rPr kumimoji="0" lang="en-US" sz="900" b="0" i="0" u="none" strike="noStrike" kern="1200" cap="none" spc="0" normalizeH="0" baseline="0" noProof="0" smtClean="0">
                <a:ln>
                  <a:noFill/>
                </a:ln>
                <a:solidFill>
                  <a:srgbClr val="FFFFFF"/>
                </a:solidFill>
                <a:effectLst/>
                <a:uLnTx/>
                <a:uFillTx/>
                <a:latin typeface="Trebuchet MS"/>
                <a:ea typeface="+mn-ea"/>
                <a:cs typeface="+mn-cs"/>
              </a:rPr>
              <a:pPr marL="0" marR="0" lvl="0" indent="0" algn="r" defTabSz="914400" rtl="0" eaLnBrk="1" fontAlgn="base" latinLnBrk="0" hangingPunct="1">
                <a:lnSpc>
                  <a:spcPct val="100000"/>
                </a:lnSpc>
                <a:spcBef>
                  <a:spcPts val="0"/>
                </a:spcBef>
                <a:spcAft>
                  <a:spcPct val="0"/>
                </a:spcAft>
                <a:buClrTx/>
                <a:buSzTx/>
                <a:buFontTx/>
                <a:buNone/>
                <a:tabLst/>
                <a:defRPr/>
              </a:pPr>
              <a:t>15</a:t>
            </a:fld>
            <a:endParaRPr kumimoji="0" lang="en-US" sz="900" b="0" i="0" u="none" strike="noStrike" kern="1200" cap="none" spc="0" normalizeH="0" baseline="0" noProof="0" dirty="0">
              <a:ln>
                <a:noFill/>
              </a:ln>
              <a:solidFill>
                <a:srgbClr val="FFFFFF"/>
              </a:solidFill>
              <a:effectLst/>
              <a:uLnTx/>
              <a:uFillTx/>
              <a:latin typeface="Trebuchet MS"/>
              <a:ea typeface="+mn-ea"/>
              <a:cs typeface="+mn-cs"/>
            </a:endParaRPr>
          </a:p>
        </p:txBody>
      </p:sp>
      <p:sp>
        <p:nvSpPr>
          <p:cNvPr id="6" name="Footer Placeholder 5">
            <a:extLst>
              <a:ext uri="{FF2B5EF4-FFF2-40B4-BE49-F238E27FC236}">
                <a16:creationId xmlns:a16="http://schemas.microsoft.com/office/drawing/2014/main" id="{7F22BD6A-6C28-D461-B56F-06A221361F50}"/>
              </a:ext>
            </a:extLst>
          </p:cNvPr>
          <p:cNvSpPr>
            <a:spLocks noGrp="1"/>
          </p:cNvSpPr>
          <p:nvPr>
            <p:ph type="ftr" sz="quarter" idx="11"/>
          </p:nvPr>
        </p:nvSpPr>
        <p:spPr>
          <a:xfrm>
            <a:off x="3247279" y="6026959"/>
            <a:ext cx="3923542" cy="365125"/>
          </a:xfrm>
        </p:spPr>
        <p:txBody>
          <a:bodyPr/>
          <a:lstStyle/>
          <a:p>
            <a:r>
              <a:rPr lang="en-US" sz="1400" dirty="0"/>
              <a:t>E.F. Calhoun, The Phoenix Alliance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00FF"/>
                </a:solidFill>
              </a:rPr>
              <a:t>One kind</a:t>
            </a:r>
            <a:r>
              <a:rPr lang="en-US" dirty="0"/>
              <a:t> </a:t>
            </a:r>
            <a:r>
              <a:rPr lang="en-US" dirty="0">
                <a:solidFill>
                  <a:schemeClr val="accent2">
                    <a:lumMod val="75000"/>
                  </a:schemeClr>
                </a:solidFill>
              </a:rPr>
              <a:t>of text structure or organization that authors use </a:t>
            </a:r>
            <a:r>
              <a:rPr lang="en-US" dirty="0">
                <a:solidFill>
                  <a:srgbClr val="0000FF"/>
                </a:solidFill>
              </a:rPr>
              <a:t>is </a:t>
            </a:r>
            <a:r>
              <a:rPr lang="en-US" dirty="0">
                <a:solidFill>
                  <a:srgbClr val="2929FF"/>
                </a:solidFill>
              </a:rPr>
              <a:t>description.</a:t>
            </a:r>
          </a:p>
        </p:txBody>
      </p:sp>
      <p:sp>
        <p:nvSpPr>
          <p:cNvPr id="3" name="Content Placeholder 2"/>
          <p:cNvSpPr>
            <a:spLocks noGrp="1"/>
          </p:cNvSpPr>
          <p:nvPr>
            <p:ph idx="1"/>
          </p:nvPr>
        </p:nvSpPr>
        <p:spPr>
          <a:xfrm>
            <a:off x="609600" y="1918952"/>
            <a:ext cx="9943322" cy="4207217"/>
          </a:xfrm>
        </p:spPr>
        <p:txBody>
          <a:bodyPr>
            <a:normAutofit fontScale="92500"/>
          </a:bodyPr>
          <a:lstStyle/>
          <a:p>
            <a:pPr>
              <a:buNone/>
            </a:pPr>
            <a:r>
              <a:rPr lang="en-US" sz="4400" dirty="0"/>
              <a:t>  When they are using description, authors tell us how something looks, smells, feels, tastes, sounds, or makes them feel. They want us to use our senses and our prior knowledge to learn or experience their content. </a:t>
            </a:r>
          </a:p>
        </p:txBody>
      </p:sp>
      <p:sp>
        <p:nvSpPr>
          <p:cNvPr id="4" name="Footer Placeholder 3"/>
          <p:cNvSpPr>
            <a:spLocks noGrp="1"/>
          </p:cNvSpPr>
          <p:nvPr>
            <p:ph type="ftr" sz="quarter" idx="11"/>
          </p:nvPr>
        </p:nvSpPr>
        <p:spPr>
          <a:xfrm>
            <a:off x="2708265" y="6248400"/>
            <a:ext cx="6297612"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err="1">
                <a:ln>
                  <a:noFill/>
                </a:ln>
                <a:solidFill>
                  <a:srgbClr val="FFFFFF"/>
                </a:solidFill>
                <a:effectLst/>
                <a:uLnTx/>
                <a:uFillTx/>
                <a:latin typeface="Trebuchet MS"/>
                <a:ea typeface="+mn-ea"/>
                <a:cs typeface="+mn-cs"/>
              </a:rPr>
              <a:t>lhoun</a:t>
            </a:r>
            <a:r>
              <a:rPr kumimoji="0" lang="en-US" sz="1400" b="0" i="0" u="none" strike="noStrike" kern="1200" cap="none" spc="0" normalizeH="0" baseline="0" noProof="0" dirty="0" err="1">
                <a:ln>
                  <a:noFill/>
                </a:ln>
                <a:solidFill>
                  <a:prstClr val="black">
                    <a:tint val="75000"/>
                  </a:prstClr>
                </a:solidFill>
                <a:effectLst/>
                <a:uLnTx/>
                <a:uFillTx/>
                <a:latin typeface="Trebuchet MS"/>
                <a:ea typeface="+mn-ea"/>
                <a:cs typeface="+mn-cs"/>
              </a:rPr>
              <a:t>E.F</a:t>
            </a:r>
            <a:r>
              <a:rPr kumimoji="0" lang="en-US" sz="1400" b="0" i="0" u="none" strike="noStrike" kern="1200" cap="none" spc="0" normalizeH="0" baseline="0" noProof="0" dirty="0">
                <a:ln>
                  <a:noFill/>
                </a:ln>
                <a:solidFill>
                  <a:prstClr val="black">
                    <a:tint val="75000"/>
                  </a:prstClr>
                </a:solidFill>
                <a:effectLst/>
                <a:uLnTx/>
                <a:uFillTx/>
                <a:latin typeface="Trebuchet MS"/>
                <a:ea typeface="+mn-ea"/>
                <a:cs typeface="+mn-cs"/>
              </a:rPr>
              <a:t>. Calhoun, The Phoenix Alliance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FFFFF"/>
                </a:solidFill>
                <a:effectLst/>
                <a:uLnTx/>
                <a:uFillTx/>
                <a:latin typeface="Trebuchet MS"/>
                <a:ea typeface="+mn-ea"/>
                <a:cs typeface="+mn-cs"/>
              </a:rPr>
              <a:t>, The Phoenix Alliance</a:t>
            </a:r>
          </a:p>
        </p:txBody>
      </p:sp>
      <p:sp>
        <p:nvSpPr>
          <p:cNvPr id="5" name="Slide Number Placeholder 4"/>
          <p:cNvSpPr>
            <a:spLocks noGrp="1"/>
          </p:cNvSpPr>
          <p:nvPr>
            <p:ph type="sldNum" sz="quarter" idx="12"/>
          </p:nvPr>
        </p:nvSpPr>
        <p:spPr>
          <a:xfrm>
            <a:off x="8590663" y="6041362"/>
            <a:ext cx="683339" cy="365125"/>
          </a:xfrm>
        </p:spPr>
        <p:txBody>
          <a:bodyPr/>
          <a:lstStyle/>
          <a:p>
            <a:pPr marL="0" marR="0" lvl="0" indent="0" algn="r" defTabSz="914400" rtl="0" eaLnBrk="1" fontAlgn="base" latinLnBrk="0" hangingPunct="1">
              <a:lnSpc>
                <a:spcPct val="100000"/>
              </a:lnSpc>
              <a:spcBef>
                <a:spcPts val="0"/>
              </a:spcBef>
              <a:spcAft>
                <a:spcPct val="0"/>
              </a:spcAft>
              <a:buClrTx/>
              <a:buSzTx/>
              <a:buFontTx/>
              <a:buNone/>
              <a:tabLst/>
              <a:defRPr/>
            </a:pPr>
            <a:fld id="{CB4AE33E-607B-480F-81E2-0E12B7701228}" type="slidenum">
              <a:rPr kumimoji="0" lang="en-US" sz="900" b="0" i="0" u="none" strike="noStrike" kern="1200" cap="none" spc="0" normalizeH="0" baseline="0" noProof="0" smtClean="0">
                <a:ln>
                  <a:noFill/>
                </a:ln>
                <a:solidFill>
                  <a:srgbClr val="FFFFFF"/>
                </a:solidFill>
                <a:effectLst/>
                <a:uLnTx/>
                <a:uFillTx/>
                <a:latin typeface="Trebuchet MS"/>
                <a:ea typeface="+mn-ea"/>
                <a:cs typeface="+mn-cs"/>
              </a:rPr>
              <a:pPr marL="0" marR="0" lvl="0" indent="0" algn="r" defTabSz="914400" rtl="0" eaLnBrk="1" fontAlgn="base" latinLnBrk="0" hangingPunct="1">
                <a:lnSpc>
                  <a:spcPct val="100000"/>
                </a:lnSpc>
                <a:spcBef>
                  <a:spcPts val="0"/>
                </a:spcBef>
                <a:spcAft>
                  <a:spcPct val="0"/>
                </a:spcAft>
                <a:buClrTx/>
                <a:buSzTx/>
                <a:buFontTx/>
                <a:buNone/>
                <a:tabLst/>
                <a:defRPr/>
              </a:pPr>
              <a:t>16</a:t>
            </a:fld>
            <a:endParaRPr kumimoji="0" lang="en-US" sz="900" b="0" i="0" u="none" strike="noStrike" kern="1200" cap="none" spc="0" normalizeH="0" baseline="0" noProof="0" dirty="0">
              <a:ln>
                <a:noFill/>
              </a:ln>
              <a:solidFill>
                <a:srgbClr val="FFFFFF"/>
              </a:solidFill>
              <a:effectLst/>
              <a:uLnTx/>
              <a:uFillTx/>
              <a:latin typeface="Trebuchet MS"/>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8803907" cy="1891046"/>
          </a:xfrm>
        </p:spPr>
        <p:txBody>
          <a:bodyPr/>
          <a:lstStyle/>
          <a:p>
            <a:r>
              <a:rPr lang="en-US" dirty="0">
                <a:solidFill>
                  <a:schemeClr val="accent2">
                    <a:lumMod val="75000"/>
                  </a:schemeClr>
                </a:solidFill>
              </a:rPr>
              <a:t>If we can recognize when an author is using description, we can learn about and </a:t>
            </a:r>
            <a:br>
              <a:rPr lang="en-US" dirty="0">
                <a:solidFill>
                  <a:schemeClr val="accent2">
                    <a:lumMod val="75000"/>
                  </a:schemeClr>
                </a:solidFill>
              </a:rPr>
            </a:br>
            <a:r>
              <a:rPr lang="en-US" dirty="0">
                <a:solidFill>
                  <a:schemeClr val="accent2">
                    <a:lumMod val="75000"/>
                  </a:schemeClr>
                </a:solidFill>
              </a:rPr>
              <a:t>experience many things</a:t>
            </a:r>
            <a:r>
              <a:rPr lang="en-US" dirty="0"/>
              <a:t>.  </a:t>
            </a:r>
          </a:p>
        </p:txBody>
      </p:sp>
      <p:sp>
        <p:nvSpPr>
          <p:cNvPr id="3" name="Content Placeholder 2"/>
          <p:cNvSpPr>
            <a:spLocks noGrp="1"/>
          </p:cNvSpPr>
          <p:nvPr>
            <p:ph idx="1"/>
          </p:nvPr>
        </p:nvSpPr>
        <p:spPr>
          <a:xfrm>
            <a:off x="465596" y="2520468"/>
            <a:ext cx="9997440" cy="3318575"/>
          </a:xfrm>
        </p:spPr>
        <p:txBody>
          <a:bodyPr/>
          <a:lstStyle/>
          <a:p>
            <a:pPr>
              <a:buNone/>
            </a:pPr>
            <a:r>
              <a:rPr lang="en-US" sz="3600" dirty="0"/>
              <a:t>Tips for learning from descriptions. Think about</a:t>
            </a:r>
          </a:p>
          <a:p>
            <a:r>
              <a:rPr lang="en-US" sz="3600" dirty="0"/>
              <a:t>What is being described?</a:t>
            </a:r>
          </a:p>
          <a:p>
            <a:r>
              <a:rPr lang="en-US" sz="3600" dirty="0"/>
              <a:t>How is it being described?</a:t>
            </a:r>
          </a:p>
          <a:p>
            <a:r>
              <a:rPr lang="en-US" sz="3600" dirty="0"/>
              <a:t>Why is it being described? (author’s purpose)</a:t>
            </a:r>
          </a:p>
        </p:txBody>
      </p:sp>
      <p:sp>
        <p:nvSpPr>
          <p:cNvPr id="4" name="Footer Placeholder 3"/>
          <p:cNvSpPr>
            <a:spLocks noGrp="1"/>
          </p:cNvSpPr>
          <p:nvPr>
            <p:ph type="ftr" sz="quarter" idx="11"/>
          </p:nvPr>
        </p:nvSpPr>
        <p:spPr>
          <a:xfrm>
            <a:off x="2315510" y="6083766"/>
            <a:ext cx="6297612"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FFFFF"/>
                </a:solidFill>
                <a:effectLst/>
                <a:uLnTx/>
                <a:uFillTx/>
                <a:latin typeface="Trebuchet MS"/>
                <a:ea typeface="+mn-ea"/>
                <a:cs typeface="+mn-cs"/>
              </a:rPr>
              <a:t>E.F. Calhoun, The P</a:t>
            </a:r>
            <a:r>
              <a:rPr kumimoji="0" lang="en-US" sz="1400" b="0" i="0" u="none" strike="noStrike" kern="1200" cap="none" spc="0" normalizeH="0" baseline="0" noProof="0" dirty="0">
                <a:ln>
                  <a:noFill/>
                </a:ln>
                <a:solidFill>
                  <a:prstClr val="black">
                    <a:tint val="75000"/>
                  </a:prstClr>
                </a:solidFill>
                <a:effectLst/>
                <a:uLnTx/>
                <a:uFillTx/>
                <a:latin typeface="Trebuchet MS"/>
                <a:ea typeface="+mn-ea"/>
                <a:cs typeface="+mn-cs"/>
              </a:rPr>
              <a:t>E.F. Calhoun, The Phoenix Alliance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FFFFF"/>
                </a:solidFill>
                <a:effectLst/>
                <a:uLnTx/>
                <a:uFillTx/>
                <a:latin typeface="Trebuchet MS"/>
                <a:ea typeface="+mn-ea"/>
                <a:cs typeface="+mn-cs"/>
              </a:rPr>
              <a:t>ho Alliance</a:t>
            </a:r>
          </a:p>
        </p:txBody>
      </p:sp>
      <p:sp>
        <p:nvSpPr>
          <p:cNvPr id="5" name="Slide Number Placeholder 4"/>
          <p:cNvSpPr>
            <a:spLocks noGrp="1"/>
          </p:cNvSpPr>
          <p:nvPr>
            <p:ph type="sldNum" sz="quarter" idx="12"/>
          </p:nvPr>
        </p:nvSpPr>
        <p:spPr>
          <a:xfrm>
            <a:off x="8590663" y="6041362"/>
            <a:ext cx="683339" cy="365125"/>
          </a:xfrm>
        </p:spPr>
        <p:txBody>
          <a:bodyPr/>
          <a:lstStyle/>
          <a:p>
            <a:pPr marL="0" marR="0" lvl="0" indent="0" algn="r" defTabSz="914400" rtl="0" eaLnBrk="1" fontAlgn="base" latinLnBrk="0" hangingPunct="1">
              <a:lnSpc>
                <a:spcPct val="100000"/>
              </a:lnSpc>
              <a:spcBef>
                <a:spcPts val="0"/>
              </a:spcBef>
              <a:spcAft>
                <a:spcPct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rebuchet MS"/>
                <a:ea typeface="+mn-ea"/>
                <a:cs typeface="+mn-cs"/>
              </a:rPr>
              <a:t>17</a:t>
            </a:r>
            <a:fld id="{CB4AE33E-607B-480F-81E2-0E12B7701228}" type="slidenum">
              <a:rPr kumimoji="0" lang="en-US" sz="1400" b="0" i="0" u="none" strike="noStrike" kern="1200" cap="none" spc="0" normalizeH="0" baseline="0" noProof="0" smtClean="0">
                <a:ln>
                  <a:noFill/>
                </a:ln>
                <a:solidFill>
                  <a:srgbClr val="FFFFFF"/>
                </a:solidFill>
                <a:effectLst/>
                <a:uLnTx/>
                <a:uFillTx/>
                <a:latin typeface="Trebuchet MS"/>
                <a:ea typeface="+mn-ea"/>
                <a:cs typeface="+mn-cs"/>
              </a:rPr>
              <a:pPr marL="0" marR="0" lvl="0" indent="0" algn="r" defTabSz="914400" rtl="0" eaLnBrk="1" fontAlgn="base" latinLnBrk="0" hangingPunct="1">
                <a:lnSpc>
                  <a:spcPct val="100000"/>
                </a:lnSpc>
                <a:spcBef>
                  <a:spcPts val="0"/>
                </a:spcBef>
                <a:spcAft>
                  <a:spcPct val="0"/>
                </a:spcAft>
                <a:buClrTx/>
                <a:buSzTx/>
                <a:buFontTx/>
                <a:buNone/>
                <a:tabLst/>
                <a:defRPr/>
              </a:pPr>
              <a:t>17</a:t>
            </a:fld>
            <a:r>
              <a:rPr kumimoji="0" lang="en-US" sz="1400" b="0" i="0" u="none" strike="noStrike" kern="1200" cap="none" spc="0" normalizeH="0" baseline="0" noProof="0" dirty="0">
                <a:ln>
                  <a:noFill/>
                </a:ln>
                <a:solidFill>
                  <a:srgbClr val="FFFFFF"/>
                </a:solidFill>
                <a:effectLst/>
                <a:uLnTx/>
                <a:uFillTx/>
                <a:latin typeface="Trebuchet MS"/>
                <a:ea typeface="+mn-ea"/>
                <a:cs typeface="+mn-cs"/>
              </a:rPr>
              <a:t>17</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4CF18-3592-7262-BF8E-1C7C23577230}"/>
              </a:ext>
            </a:extLst>
          </p:cNvPr>
          <p:cNvSpPr>
            <a:spLocks noGrp="1"/>
          </p:cNvSpPr>
          <p:nvPr>
            <p:ph type="title"/>
          </p:nvPr>
        </p:nvSpPr>
        <p:spPr>
          <a:xfrm>
            <a:off x="677334" y="340093"/>
            <a:ext cx="8596668" cy="1320800"/>
          </a:xfrm>
        </p:spPr>
        <p:txBody>
          <a:bodyPr>
            <a:normAutofit fontScale="90000"/>
          </a:bodyPr>
          <a:lstStyle/>
          <a:p>
            <a:r>
              <a:rPr lang="en-US" b="1" dirty="0">
                <a:solidFill>
                  <a:schemeClr val="accent2">
                    <a:lumMod val="75000"/>
                  </a:schemeClr>
                </a:solidFill>
              </a:rPr>
              <a:t>Of course, in teaching informational text structure, there are other common text structures beyond description, for example:</a:t>
            </a:r>
          </a:p>
        </p:txBody>
      </p:sp>
      <p:sp>
        <p:nvSpPr>
          <p:cNvPr id="3" name="Content Placeholder 2">
            <a:extLst>
              <a:ext uri="{FF2B5EF4-FFF2-40B4-BE49-F238E27FC236}">
                <a16:creationId xmlns:a16="http://schemas.microsoft.com/office/drawing/2014/main" id="{D52D2E92-C440-415D-2D5E-A2E108F7226F}"/>
              </a:ext>
            </a:extLst>
          </p:cNvPr>
          <p:cNvSpPr>
            <a:spLocks noGrp="1"/>
          </p:cNvSpPr>
          <p:nvPr>
            <p:ph idx="1"/>
          </p:nvPr>
        </p:nvSpPr>
        <p:spPr>
          <a:xfrm>
            <a:off x="677334" y="2637322"/>
            <a:ext cx="8596668" cy="2887579"/>
          </a:xfrm>
        </p:spPr>
        <p:txBody>
          <a:bodyPr>
            <a:normAutofit/>
          </a:bodyPr>
          <a:lstStyle/>
          <a:p>
            <a:r>
              <a:rPr lang="en-US" sz="2800" dirty="0"/>
              <a:t>Sequence/Chronology</a:t>
            </a:r>
          </a:p>
          <a:p>
            <a:r>
              <a:rPr lang="en-US" sz="2800" dirty="0"/>
              <a:t>Compare and Contrast</a:t>
            </a:r>
          </a:p>
          <a:p>
            <a:r>
              <a:rPr lang="en-US" sz="2800" dirty="0"/>
              <a:t>Cause and Effect</a:t>
            </a:r>
          </a:p>
          <a:p>
            <a:r>
              <a:rPr lang="en-US" sz="2800" dirty="0"/>
              <a:t>Problem and Solution</a:t>
            </a:r>
          </a:p>
          <a:p>
            <a:r>
              <a:rPr lang="en-US" sz="2800" dirty="0"/>
              <a:t>(And combinations of the above)</a:t>
            </a:r>
          </a:p>
        </p:txBody>
      </p:sp>
      <p:sp>
        <p:nvSpPr>
          <p:cNvPr id="4" name="Footer Placeholder 3">
            <a:extLst>
              <a:ext uri="{FF2B5EF4-FFF2-40B4-BE49-F238E27FC236}">
                <a16:creationId xmlns:a16="http://schemas.microsoft.com/office/drawing/2014/main" id="{2F731D70-2A05-3D42-D3CE-E00399BB2D0D}"/>
              </a:ext>
            </a:extLst>
          </p:cNvPr>
          <p:cNvSpPr>
            <a:spLocks noGrp="1"/>
          </p:cNvSpPr>
          <p:nvPr>
            <p:ph type="ftr" sz="quarter" idx="11"/>
          </p:nvPr>
        </p:nvSpPr>
        <p:spPr>
          <a:xfrm>
            <a:off x="3266530" y="6041361"/>
            <a:ext cx="6297612" cy="365125"/>
          </a:xfrm>
        </p:spPr>
        <p:txBody>
          <a:bodyPr/>
          <a:lstStyle/>
          <a:p>
            <a:r>
              <a:rPr lang="en-US" sz="1400" dirty="0"/>
              <a:t>E.F. Calhoun, The Phoenix Alliance</a:t>
            </a:r>
          </a:p>
        </p:txBody>
      </p:sp>
      <p:sp>
        <p:nvSpPr>
          <p:cNvPr id="5" name="Slide Number Placeholder 4">
            <a:extLst>
              <a:ext uri="{FF2B5EF4-FFF2-40B4-BE49-F238E27FC236}">
                <a16:creationId xmlns:a16="http://schemas.microsoft.com/office/drawing/2014/main" id="{954AEB3E-1D48-C8CB-E849-8736DA563407}"/>
              </a:ext>
            </a:extLst>
          </p:cNvPr>
          <p:cNvSpPr>
            <a:spLocks noGrp="1"/>
          </p:cNvSpPr>
          <p:nvPr>
            <p:ph type="sldNum" sz="quarter" idx="12"/>
          </p:nvPr>
        </p:nvSpPr>
        <p:spPr/>
        <p:txBody>
          <a:bodyPr/>
          <a:lstStyle/>
          <a:p>
            <a:pPr algn="r"/>
            <a:fld id="{00000000-1234-1234-1234-123412341234}" type="slidenum">
              <a:rPr lang="en" sz="1333" kern="0" smtClean="0">
                <a:solidFill>
                  <a:srgbClr val="595959"/>
                </a:solidFill>
                <a:cs typeface="Arial"/>
                <a:sym typeface="Arial"/>
              </a:rPr>
              <a:pPr algn="r"/>
              <a:t>18</a:t>
            </a:fld>
            <a:endParaRPr lang="en" sz="1333" kern="0">
              <a:solidFill>
                <a:srgbClr val="595959"/>
              </a:solidFill>
              <a:cs typeface="Arial"/>
              <a:sym typeface="Arial"/>
            </a:endParaRPr>
          </a:p>
        </p:txBody>
      </p:sp>
    </p:spTree>
    <p:extLst>
      <p:ext uri="{BB962C8B-B14F-4D97-AF65-F5344CB8AC3E}">
        <p14:creationId xmlns:p14="http://schemas.microsoft.com/office/powerpoint/2010/main" val="1050652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A08CE-B2E5-C8F9-81D1-D13862C01E15}"/>
              </a:ext>
            </a:extLst>
          </p:cNvPr>
          <p:cNvSpPr>
            <a:spLocks noGrp="1"/>
          </p:cNvSpPr>
          <p:nvPr>
            <p:ph type="title"/>
          </p:nvPr>
        </p:nvSpPr>
        <p:spPr>
          <a:xfrm>
            <a:off x="677334" y="943276"/>
            <a:ext cx="8596668" cy="3570972"/>
          </a:xfrm>
          <a:solidFill>
            <a:srgbClr val="FFFF00"/>
          </a:solidFill>
        </p:spPr>
        <p:txBody>
          <a:bodyPr>
            <a:normAutofit/>
          </a:bodyPr>
          <a:lstStyle/>
          <a:p>
            <a:r>
              <a:rPr lang="en-US" dirty="0">
                <a:solidFill>
                  <a:srgbClr val="0000FF"/>
                </a:solidFill>
              </a:rPr>
              <a:t>The next few slides will give you some “starter” explanations for some of the most common strategies your students will need. But only you and your students know which strategies are most needed.</a:t>
            </a:r>
          </a:p>
        </p:txBody>
      </p:sp>
    </p:spTree>
    <p:extLst>
      <p:ext uri="{BB962C8B-B14F-4D97-AF65-F5344CB8AC3E}">
        <p14:creationId xmlns:p14="http://schemas.microsoft.com/office/powerpoint/2010/main" val="1833662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B5235-9ACE-6086-E48A-5D37D27AF41F}"/>
              </a:ext>
            </a:extLst>
          </p:cNvPr>
          <p:cNvSpPr>
            <a:spLocks noGrp="1"/>
          </p:cNvSpPr>
          <p:nvPr>
            <p:ph type="title"/>
          </p:nvPr>
        </p:nvSpPr>
        <p:spPr>
          <a:xfrm>
            <a:off x="686959" y="1138988"/>
            <a:ext cx="8596668" cy="4414787"/>
          </a:xfrm>
        </p:spPr>
        <p:txBody>
          <a:bodyPr>
            <a:normAutofit fontScale="90000"/>
          </a:bodyPr>
          <a:lstStyle/>
          <a:p>
            <a:r>
              <a:rPr lang="en-US" sz="3600" b="1" dirty="0">
                <a:solidFill>
                  <a:srgbClr val="1C1C1C"/>
                </a:solidFill>
              </a:rPr>
              <a:t>Behavioral Models often use description of the task, demonstration, practice, and the formative study of student learning.</a:t>
            </a:r>
            <a:br>
              <a:rPr lang="en-US" sz="3600" b="1" dirty="0">
                <a:solidFill>
                  <a:srgbClr val="1C1C1C"/>
                </a:solidFill>
              </a:rPr>
            </a:br>
            <a:br>
              <a:rPr lang="en-US" sz="3600" b="1" dirty="0">
                <a:solidFill>
                  <a:srgbClr val="1C1C1C"/>
                </a:solidFill>
              </a:rPr>
            </a:br>
            <a:r>
              <a:rPr lang="en-US" sz="3600" b="1" dirty="0">
                <a:solidFill>
                  <a:srgbClr val="1C1C1C"/>
                </a:solidFill>
              </a:rPr>
              <a:t>Explicit Instruction with Metacognition provides this </a:t>
            </a:r>
            <a:r>
              <a:rPr lang="en-US" sz="3600" b="1" dirty="0">
                <a:solidFill>
                  <a:srgbClr val="0000FF"/>
                </a:solidFill>
              </a:rPr>
              <a:t>AND MORE!</a:t>
            </a:r>
            <a:br>
              <a:rPr lang="en-US" sz="3600" b="1" dirty="0">
                <a:solidFill>
                  <a:srgbClr val="1C1C1C"/>
                </a:solidFill>
              </a:rPr>
            </a:br>
            <a:endParaRPr lang="en-US" dirty="0"/>
          </a:p>
        </p:txBody>
      </p:sp>
    </p:spTree>
    <p:extLst>
      <p:ext uri="{BB962C8B-B14F-4D97-AF65-F5344CB8AC3E}">
        <p14:creationId xmlns:p14="http://schemas.microsoft.com/office/powerpoint/2010/main" val="4069647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02418" y="274639"/>
            <a:ext cx="9860782" cy="700052"/>
          </a:xfrm>
        </p:spPr>
        <p:txBody>
          <a:bodyPr>
            <a:normAutofit/>
          </a:bodyPr>
          <a:lstStyle/>
          <a:p>
            <a:pPr algn="l">
              <a:defRPr/>
            </a:pPr>
            <a:r>
              <a:rPr lang="en-US" sz="3200" dirty="0">
                <a:solidFill>
                  <a:srgbClr val="0000FF"/>
                </a:solidFill>
              </a:rPr>
              <a:t>Monitoring Comprehension . . . means</a:t>
            </a:r>
          </a:p>
        </p:txBody>
      </p:sp>
      <p:sp>
        <p:nvSpPr>
          <p:cNvPr id="15363" name="Rectangle 3"/>
          <p:cNvSpPr>
            <a:spLocks noGrp="1" noChangeArrowheads="1"/>
          </p:cNvSpPr>
          <p:nvPr>
            <p:ph idx="1"/>
          </p:nvPr>
        </p:nvSpPr>
        <p:spPr>
          <a:xfrm>
            <a:off x="502418" y="974692"/>
            <a:ext cx="9860781" cy="5151482"/>
          </a:xfrm>
        </p:spPr>
        <p:txBody>
          <a:bodyPr>
            <a:normAutofit fontScale="70000" lnSpcReduction="20000"/>
          </a:bodyPr>
          <a:lstStyle/>
          <a:p>
            <a:pPr>
              <a:lnSpc>
                <a:spcPct val="90000"/>
              </a:lnSpc>
              <a:defRPr/>
            </a:pPr>
            <a:r>
              <a:rPr lang="en-US" sz="4000" dirty="0">
                <a:ea typeface="Arial Unicode MS" panose="020B0604020202020204" pitchFamily="34" charset="-128"/>
                <a:cs typeface="Arial Unicode MS" panose="020B0604020202020204" pitchFamily="34" charset="-128"/>
              </a:rPr>
              <a:t>paying attention to how well you understand what you’re reading and</a:t>
            </a:r>
          </a:p>
          <a:p>
            <a:pPr>
              <a:lnSpc>
                <a:spcPct val="90000"/>
              </a:lnSpc>
              <a:defRPr/>
            </a:pPr>
            <a:r>
              <a:rPr lang="en-US" sz="4000" dirty="0">
                <a:ea typeface="Arial Unicode MS" panose="020B0604020202020204" pitchFamily="34" charset="-128"/>
                <a:cs typeface="Arial Unicode MS" panose="020B0604020202020204" pitchFamily="34" charset="-128"/>
              </a:rPr>
              <a:t>what you do to make connections and increase your understanding</a:t>
            </a:r>
          </a:p>
          <a:p>
            <a:pPr marL="0" indent="0">
              <a:lnSpc>
                <a:spcPct val="90000"/>
              </a:lnSpc>
              <a:buNone/>
              <a:defRPr/>
            </a:pPr>
            <a:endParaRPr lang="en-US" sz="4000" dirty="0">
              <a:ea typeface="Arial Unicode MS" panose="020B0604020202020204" pitchFamily="34" charset="-128"/>
              <a:cs typeface="Arial Unicode MS" panose="020B0604020202020204" pitchFamily="34" charset="-128"/>
            </a:endParaRPr>
          </a:p>
          <a:p>
            <a:pPr marL="0" indent="0">
              <a:lnSpc>
                <a:spcPct val="90000"/>
              </a:lnSpc>
              <a:buNone/>
              <a:defRPr/>
            </a:pPr>
            <a:r>
              <a:rPr lang="en-US" sz="4000" dirty="0">
                <a:ea typeface="Arial Unicode MS" panose="020B0604020202020204" pitchFamily="34" charset="-128"/>
                <a:cs typeface="Arial Unicode MS" panose="020B0604020202020204" pitchFamily="34" charset="-128"/>
              </a:rPr>
              <a:t>Especially</a:t>
            </a:r>
          </a:p>
          <a:p>
            <a:pPr>
              <a:lnSpc>
                <a:spcPct val="90000"/>
              </a:lnSpc>
              <a:defRPr/>
            </a:pPr>
            <a:r>
              <a:rPr lang="en-US" sz="4000" dirty="0">
                <a:ea typeface="Arial Unicode MS" panose="020B0604020202020204" pitchFamily="34" charset="-128"/>
                <a:cs typeface="Arial Unicode MS" panose="020B0604020202020204" pitchFamily="34" charset="-128"/>
              </a:rPr>
              <a:t>what you do to “fix things” when something you are reading does not make sense (reread, use visuals or other aids provided by author, work on words whose meaning is not clear, seek additional information, summarize your understanding mentally or in writing, develop a model or graphic to consolidate your understanding, checking your understanding in a new context . . .) </a:t>
            </a:r>
            <a:endParaRPr lang="en-US" dirty="0"/>
          </a:p>
          <a:p>
            <a:pPr algn="ctr">
              <a:lnSpc>
                <a:spcPct val="90000"/>
              </a:lnSpc>
              <a:buFont typeface="Wingdings" pitchFamily="2" charset="2"/>
              <a:buNone/>
              <a:defRPr/>
            </a:pPr>
            <a:r>
              <a:rPr lang="en-US" dirty="0"/>
              <a:t>			</a:t>
            </a:r>
          </a:p>
          <a:p>
            <a:pPr algn="ctr">
              <a:lnSpc>
                <a:spcPct val="90000"/>
              </a:lnSpc>
              <a:buNone/>
              <a:defRPr/>
            </a:pPr>
            <a:r>
              <a:rPr lang="en-US" dirty="0">
                <a:solidFill>
                  <a:schemeClr val="tx1"/>
                </a:solidFill>
              </a:rPr>
              <a:t>E.F. Calhoun, The Phoenix Alliance</a:t>
            </a:r>
          </a:p>
          <a:p>
            <a:pPr algn="ctr">
              <a:lnSpc>
                <a:spcPct val="90000"/>
              </a:lnSpc>
              <a:buFont typeface="Wingdings" pitchFamily="2" charset="2"/>
              <a:buNone/>
              <a:defRPr/>
            </a:pPr>
            <a:endParaRPr lang="en-US" dirty="0"/>
          </a:p>
        </p:txBody>
      </p:sp>
      <p:sp>
        <p:nvSpPr>
          <p:cNvPr id="53250" name="Rectangle 3"/>
          <p:cNvSpPr>
            <a:spLocks noGrp="1" noChangeArrowheads="1"/>
          </p:cNvSpPr>
          <p:nvPr>
            <p:ph type="sldNum" sz="quarter" idx="12"/>
          </p:nvPr>
        </p:nvSpPr>
        <p:spPr>
          <a:xfrm>
            <a:off x="8590663" y="6041362"/>
            <a:ext cx="683339" cy="365125"/>
          </a:xfrm>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6648039-D426-497B-91B3-874BDB736FCC}" type="slidenum">
              <a:rPr kumimoji="0" lang="en-US" sz="1400" b="0" i="0" u="none" strike="noStrike" kern="1200" cap="none" spc="0" normalizeH="0" baseline="0" noProof="0" smtClean="0">
                <a:ln>
                  <a:noFill/>
                </a:ln>
                <a:solidFill>
                  <a:schemeClr val="tx1"/>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400" b="0" i="0" u="none" strike="noStrike" kern="1200" cap="none" spc="0" normalizeH="0" baseline="0" noProof="0" dirty="0">
              <a:ln>
                <a:noFill/>
              </a:ln>
              <a:solidFill>
                <a:schemeClr val="tx1"/>
              </a:solidFill>
              <a:effectLst/>
              <a:uLnTx/>
              <a:uFillTx/>
              <a:latin typeface="Trebuchet MS"/>
              <a:ea typeface="+mn-ea"/>
              <a:cs typeface="+mn-cs"/>
            </a:endParaRPr>
          </a:p>
        </p:txBody>
      </p:sp>
      <p:sp>
        <p:nvSpPr>
          <p:cNvPr id="2" name="Footer Placeholder 1"/>
          <p:cNvSpPr>
            <a:spLocks noGrp="1"/>
          </p:cNvSpPr>
          <p:nvPr>
            <p:ph type="ftr" sz="quarter" idx="11"/>
          </p:nvPr>
        </p:nvSpPr>
        <p:spPr>
          <a:xfrm>
            <a:off x="677334" y="6041362"/>
            <a:ext cx="6297612"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Trebuchet MS"/>
                <a:ea typeface="+mn-ea"/>
                <a:cs typeface="+mn-cs"/>
              </a:rPr>
              <a:t>E.F. Calhoun, The Phoenix Alliance</a:t>
            </a:r>
            <a:endParaRPr kumimoji="0" lang="en-US" sz="900" b="0" i="0" u="none" strike="noStrike" kern="1200" cap="none" spc="0" normalizeH="0" baseline="0" noProof="0" dirty="0">
              <a:ln>
                <a:noFill/>
              </a:ln>
              <a:solidFill>
                <a:srgbClr val="FFFFFF"/>
              </a:solidFill>
              <a:effectLst/>
              <a:uLnTx/>
              <a:uFillTx/>
              <a:latin typeface="Trebuchet MS"/>
              <a:ea typeface="+mn-ea"/>
              <a:cs typeface="+mn-cs"/>
            </a:endParaRPr>
          </a:p>
        </p:txBody>
      </p:sp>
    </p:spTree>
    <p:extLst>
      <p:ext uri="{BB962C8B-B14F-4D97-AF65-F5344CB8AC3E}">
        <p14:creationId xmlns:p14="http://schemas.microsoft.com/office/powerpoint/2010/main" val="24032900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096" y="274778"/>
            <a:ext cx="10972800" cy="884461"/>
          </a:xfrm>
        </p:spPr>
        <p:txBody>
          <a:bodyPr/>
          <a:lstStyle/>
          <a:p>
            <a:r>
              <a:rPr lang="en-US" dirty="0">
                <a:solidFill>
                  <a:srgbClr val="0000FF"/>
                </a:solidFill>
              </a:rPr>
              <a:t>Determining Main Idea</a:t>
            </a:r>
          </a:p>
        </p:txBody>
      </p:sp>
      <p:sp>
        <p:nvSpPr>
          <p:cNvPr id="3" name="Content Placeholder 2"/>
          <p:cNvSpPr>
            <a:spLocks noGrp="1"/>
          </p:cNvSpPr>
          <p:nvPr>
            <p:ph idx="1"/>
          </p:nvPr>
        </p:nvSpPr>
        <p:spPr>
          <a:xfrm>
            <a:off x="725104" y="1159239"/>
            <a:ext cx="9891563" cy="4876917"/>
          </a:xfrm>
        </p:spPr>
        <p:txBody>
          <a:bodyPr/>
          <a:lstStyle/>
          <a:p>
            <a:r>
              <a:rPr lang="en-US" sz="2400" dirty="0"/>
              <a:t>Figuring out the big idea the author most wants us to take away from our reading:</a:t>
            </a:r>
          </a:p>
          <a:p>
            <a:pPr lvl="1"/>
            <a:r>
              <a:rPr lang="en-US" sz="2400" dirty="0"/>
              <a:t>what is the topic</a:t>
            </a:r>
          </a:p>
          <a:p>
            <a:pPr lvl="1"/>
            <a:r>
              <a:rPr lang="en-US" sz="2400" dirty="0"/>
              <a:t>what one big idea does each sentence contribute to</a:t>
            </a:r>
          </a:p>
          <a:p>
            <a:pPr lvl="1">
              <a:buNone/>
            </a:pPr>
            <a:r>
              <a:rPr lang="en-US" sz="2400" dirty="0"/>
              <a:t>   what are most of the sentences about</a:t>
            </a:r>
          </a:p>
          <a:p>
            <a:pPr lvl="1"/>
            <a:r>
              <a:rPr lang="en-US" sz="2400" dirty="0"/>
              <a:t>testing: how does this idea fit with the title or heading, with the   </a:t>
            </a:r>
          </a:p>
          <a:p>
            <a:pPr lvl="1">
              <a:buNone/>
            </a:pPr>
            <a:r>
              <a:rPr lang="en-US" sz="2400" dirty="0"/>
              <a:t>    illustrations, with other surrounding text</a:t>
            </a:r>
          </a:p>
          <a:p>
            <a:pPr lvl="1"/>
            <a:r>
              <a:rPr lang="en-US" sz="2400" dirty="0"/>
              <a:t> may take two or three readings, digging into certain phrases and sentences, and thinking about purpose of word choice</a:t>
            </a:r>
          </a:p>
          <a:p>
            <a:pPr lvl="1"/>
            <a:r>
              <a:rPr lang="en-US" sz="2400" dirty="0"/>
              <a:t> </a:t>
            </a:r>
          </a:p>
          <a:p>
            <a:pPr lvl="1"/>
            <a:endParaRPr lang="en-US" dirty="0"/>
          </a:p>
        </p:txBody>
      </p:sp>
      <p:sp>
        <p:nvSpPr>
          <p:cNvPr id="4" name="Footer Placeholder 3"/>
          <p:cNvSpPr>
            <a:spLocks noGrp="1"/>
          </p:cNvSpPr>
          <p:nvPr>
            <p:ph type="ftr" sz="quarter" idx="11"/>
          </p:nvPr>
        </p:nvSpPr>
        <p:spPr>
          <a:xfrm>
            <a:off x="3555288" y="6216182"/>
            <a:ext cx="4144923" cy="275112"/>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rebuchet MS"/>
                <a:ea typeface="+mn-ea"/>
                <a:cs typeface="+mn-cs"/>
              </a:rPr>
              <a:t>E.F. Calhoun, The Phoenix Alliance</a:t>
            </a:r>
          </a:p>
        </p:txBody>
      </p:sp>
      <p:sp>
        <p:nvSpPr>
          <p:cNvPr id="5" name="Slide Number Placeholder 4">
            <a:extLst>
              <a:ext uri="{FF2B5EF4-FFF2-40B4-BE49-F238E27FC236}">
                <a16:creationId xmlns:a16="http://schemas.microsoft.com/office/drawing/2014/main" id="{0757FCDD-B5E1-4F2E-2D2C-E50FB087F439}"/>
              </a:ext>
            </a:extLst>
          </p:cNvPr>
          <p:cNvSpPr>
            <a:spLocks noGrp="1"/>
          </p:cNvSpPr>
          <p:nvPr>
            <p:ph type="sldNum" sz="quarter" idx="12"/>
          </p:nvPr>
        </p:nvSpPr>
        <p:spPr/>
        <p:txBody>
          <a:bodyPr/>
          <a:lstStyle/>
          <a:p>
            <a:pPr algn="r"/>
            <a:fld id="{00000000-1234-1234-1234-123412341234}" type="slidenum">
              <a:rPr lang="en" sz="1333" kern="0" smtClean="0">
                <a:solidFill>
                  <a:srgbClr val="595959"/>
                </a:solidFill>
                <a:cs typeface="Arial"/>
                <a:sym typeface="Arial"/>
              </a:rPr>
              <a:pPr algn="r"/>
              <a:t>21</a:t>
            </a:fld>
            <a:endParaRPr lang="en" sz="1333" kern="0">
              <a:solidFill>
                <a:srgbClr val="595959"/>
              </a:solidFil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92853" y="274638"/>
            <a:ext cx="9770347" cy="1081889"/>
          </a:xfrm>
        </p:spPr>
        <p:txBody>
          <a:bodyPr/>
          <a:lstStyle/>
          <a:p>
            <a:pPr algn="l">
              <a:defRPr/>
            </a:pPr>
            <a:r>
              <a:rPr lang="en-US" sz="3200" dirty="0">
                <a:solidFill>
                  <a:srgbClr val="0000FF"/>
                </a:solidFill>
              </a:rPr>
              <a:t>Using Context To Build Vocabulary and Concepts . . . means</a:t>
            </a:r>
          </a:p>
        </p:txBody>
      </p:sp>
      <p:sp>
        <p:nvSpPr>
          <p:cNvPr id="15363" name="Rectangle 3"/>
          <p:cNvSpPr>
            <a:spLocks noGrp="1" noChangeArrowheads="1"/>
          </p:cNvSpPr>
          <p:nvPr>
            <p:ph idx="1"/>
          </p:nvPr>
        </p:nvSpPr>
        <p:spPr>
          <a:xfrm>
            <a:off x="683288" y="1905009"/>
            <a:ext cx="9264580" cy="4221163"/>
          </a:xfrm>
        </p:spPr>
        <p:txBody>
          <a:bodyPr>
            <a:normAutofit/>
          </a:bodyPr>
          <a:lstStyle/>
          <a:p>
            <a:pPr>
              <a:lnSpc>
                <a:spcPct val="90000"/>
              </a:lnSpc>
              <a:defRPr/>
            </a:pPr>
            <a:r>
              <a:rPr lang="en-US" sz="2800" dirty="0"/>
              <a:t>using the information—words, sentences, illustrations, photographs—that authors give us about important words and concepts</a:t>
            </a:r>
          </a:p>
          <a:p>
            <a:pPr>
              <a:lnSpc>
                <a:spcPct val="90000"/>
              </a:lnSpc>
              <a:defRPr/>
            </a:pPr>
            <a:r>
              <a:rPr lang="en-US" sz="2800" dirty="0"/>
              <a:t>connecting ideas in the text, maybe using prior knowledge, to get a full understanding of the word or concept, why it is important, and how it can be applied or used </a:t>
            </a:r>
          </a:p>
          <a:p>
            <a:pPr>
              <a:lnSpc>
                <a:spcPct val="90000"/>
              </a:lnSpc>
              <a:defRPr/>
            </a:pPr>
            <a:endParaRPr lang="en-US" sz="2800" dirty="0"/>
          </a:p>
          <a:p>
            <a:pPr marL="0" indent="0" algn="ctr">
              <a:lnSpc>
                <a:spcPct val="90000"/>
              </a:lnSpc>
              <a:buNone/>
              <a:defRPr/>
            </a:pPr>
            <a:endParaRPr lang="en-US" dirty="0">
              <a:solidFill>
                <a:schemeClr val="tx1"/>
              </a:solidFill>
            </a:endParaRPr>
          </a:p>
          <a:p>
            <a:pPr marL="0" indent="0" algn="ctr">
              <a:lnSpc>
                <a:spcPct val="90000"/>
              </a:lnSpc>
              <a:buNone/>
              <a:defRPr/>
            </a:pPr>
            <a:r>
              <a:rPr lang="en-US" dirty="0">
                <a:solidFill>
                  <a:schemeClr val="tx1"/>
                </a:solidFill>
              </a:rPr>
              <a:t>E.F. Calhoun, The Phoenix Alliance</a:t>
            </a:r>
          </a:p>
          <a:p>
            <a:pPr>
              <a:lnSpc>
                <a:spcPct val="90000"/>
              </a:lnSpc>
              <a:defRPr/>
            </a:pPr>
            <a:endParaRPr lang="en-US" sz="2800" dirty="0"/>
          </a:p>
        </p:txBody>
      </p:sp>
      <p:sp>
        <p:nvSpPr>
          <p:cNvPr id="3" name="Footer Placeholder 2"/>
          <p:cNvSpPr>
            <a:spLocks noGrp="1"/>
          </p:cNvSpPr>
          <p:nvPr>
            <p:ph type="ftr" sz="quarter" idx="11"/>
          </p:nvPr>
        </p:nvSpPr>
        <p:spPr>
          <a:xfrm>
            <a:off x="677334" y="6041362"/>
            <a:ext cx="6297612"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FFFFF"/>
                </a:solidFill>
                <a:effectLst/>
                <a:uLnTx/>
                <a:uFillTx/>
                <a:latin typeface="Trebuchet MS"/>
                <a:ea typeface="+mn-ea"/>
                <a:cs typeface="+mn-cs"/>
              </a:rPr>
              <a:t>E.F. Calhoun, The Phoenix Alliance</a:t>
            </a:r>
          </a:p>
        </p:txBody>
      </p:sp>
      <p:sp>
        <p:nvSpPr>
          <p:cNvPr id="2" name="Slide Number Placeholder 1">
            <a:extLst>
              <a:ext uri="{FF2B5EF4-FFF2-40B4-BE49-F238E27FC236}">
                <a16:creationId xmlns:a16="http://schemas.microsoft.com/office/drawing/2014/main" id="{0D3DF2C1-EA43-A4ED-21A2-54F4D05BE471}"/>
              </a:ext>
            </a:extLst>
          </p:cNvPr>
          <p:cNvSpPr>
            <a:spLocks noGrp="1"/>
          </p:cNvSpPr>
          <p:nvPr>
            <p:ph type="sldNum" sz="quarter" idx="12"/>
          </p:nvPr>
        </p:nvSpPr>
        <p:spPr>
          <a:xfrm>
            <a:off x="8638789" y="5748118"/>
            <a:ext cx="683339" cy="365125"/>
          </a:xfrm>
        </p:spPr>
        <p:txBody>
          <a:bodyPr/>
          <a:lstStyle/>
          <a:p>
            <a:pPr algn="r"/>
            <a:fld id="{00000000-1234-1234-1234-123412341234}" type="slidenum">
              <a:rPr lang="en" sz="1333" kern="0" smtClean="0">
                <a:solidFill>
                  <a:srgbClr val="595959"/>
                </a:solidFill>
                <a:cs typeface="Arial"/>
                <a:sym typeface="Arial"/>
              </a:rPr>
              <a:pPr algn="r"/>
              <a:t>22</a:t>
            </a:fld>
            <a:endParaRPr lang="en" sz="1333" kern="0" dirty="0">
              <a:solidFill>
                <a:srgbClr val="595959"/>
              </a:solidFill>
              <a:cs typeface="Arial"/>
              <a:sym typeface="Arial"/>
            </a:endParaRPr>
          </a:p>
        </p:txBody>
      </p:sp>
    </p:spTree>
    <p:extLst>
      <p:ext uri="{BB962C8B-B14F-4D97-AF65-F5344CB8AC3E}">
        <p14:creationId xmlns:p14="http://schemas.microsoft.com/office/powerpoint/2010/main" val="21955941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rrowheads="1"/>
          </p:cNvSpPr>
          <p:nvPr>
            <p:ph type="title"/>
          </p:nvPr>
        </p:nvSpPr>
        <p:spPr>
          <a:xfrm>
            <a:off x="677334" y="609600"/>
            <a:ext cx="8596668" cy="766813"/>
          </a:xfrm>
        </p:spPr>
        <p:txBody>
          <a:bodyPr/>
          <a:lstStyle/>
          <a:p>
            <a:r>
              <a:rPr lang="en-US" b="0" dirty="0">
                <a:solidFill>
                  <a:schemeClr val="tx1"/>
                </a:solidFill>
                <a:effectLst/>
              </a:rPr>
              <a:t>My advice [</a:t>
            </a:r>
            <a:r>
              <a:rPr lang="en-US" b="0" dirty="0" err="1">
                <a:solidFill>
                  <a:schemeClr val="tx1"/>
                </a:solidFill>
                <a:effectLst/>
              </a:rPr>
              <a:t>P.D.Pearson</a:t>
            </a:r>
            <a:r>
              <a:rPr lang="en-US" b="0" dirty="0">
                <a:solidFill>
                  <a:schemeClr val="tx1"/>
                </a:solidFill>
                <a:effectLst/>
              </a:rPr>
              <a:t>, 2007]:</a:t>
            </a:r>
          </a:p>
        </p:txBody>
      </p:sp>
      <p:sp>
        <p:nvSpPr>
          <p:cNvPr id="49154" name="Rectangle 3"/>
          <p:cNvSpPr>
            <a:spLocks noGrp="1" noChangeArrowheads="1"/>
          </p:cNvSpPr>
          <p:nvPr>
            <p:ph idx="1"/>
          </p:nvPr>
        </p:nvSpPr>
        <p:spPr>
          <a:xfrm>
            <a:off x="677334" y="1477109"/>
            <a:ext cx="8596668" cy="4564254"/>
          </a:xfrm>
        </p:spPr>
        <p:txBody>
          <a:bodyPr>
            <a:normAutofit/>
          </a:bodyPr>
          <a:lstStyle/>
          <a:p>
            <a:pPr>
              <a:buFont typeface="Wingdings" pitchFamily="2" charset="2"/>
              <a:buNone/>
            </a:pPr>
            <a:r>
              <a:rPr lang="en-US" sz="3200" dirty="0">
                <a:effectLst/>
              </a:rPr>
              <a:t>* Key study by </a:t>
            </a:r>
            <a:r>
              <a:rPr lang="en-US" sz="3200" dirty="0" err="1">
                <a:effectLst/>
              </a:rPr>
              <a:t>Reutzel</a:t>
            </a:r>
            <a:r>
              <a:rPr lang="en-US" sz="3200" dirty="0">
                <a:effectLst/>
              </a:rPr>
              <a:t> et al</a:t>
            </a:r>
          </a:p>
          <a:p>
            <a:pPr>
              <a:buFont typeface="Wingdings" pitchFamily="2" charset="2"/>
              <a:buNone/>
            </a:pPr>
            <a:r>
              <a:rPr lang="en-US" sz="3200" dirty="0">
                <a:effectLst/>
              </a:rPr>
              <a:t>	A tool kit is more effective than an unintegrated set of encapsulated strategies</a:t>
            </a:r>
          </a:p>
          <a:p>
            <a:pPr>
              <a:buFont typeface="Wingdings" pitchFamily="2" charset="2"/>
              <a:buNone/>
            </a:pPr>
            <a:r>
              <a:rPr lang="en-US" sz="3200" dirty="0">
                <a:effectLst/>
              </a:rPr>
              <a:t>* Do one strategy well for starters </a:t>
            </a:r>
          </a:p>
          <a:p>
            <a:pPr>
              <a:buFont typeface="Wingdings" pitchFamily="2" charset="2"/>
              <a:buNone/>
            </a:pPr>
            <a:r>
              <a:rPr lang="en-US" sz="3200" dirty="0">
                <a:effectLst/>
              </a:rPr>
              <a:t>* Then add to the repertoire one by one until all are in place</a:t>
            </a:r>
          </a:p>
        </p:txBody>
      </p:sp>
    </p:spTree>
    <p:extLst>
      <p:ext uri="{BB962C8B-B14F-4D97-AF65-F5344CB8AC3E}">
        <p14:creationId xmlns:p14="http://schemas.microsoft.com/office/powerpoint/2010/main" val="30999339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A2796-B45B-E224-E140-12D31F32B50D}"/>
              </a:ext>
            </a:extLst>
          </p:cNvPr>
          <p:cNvSpPr>
            <a:spLocks noGrp="1"/>
          </p:cNvSpPr>
          <p:nvPr>
            <p:ph type="title"/>
          </p:nvPr>
        </p:nvSpPr>
        <p:spPr>
          <a:xfrm>
            <a:off x="677334" y="338583"/>
            <a:ext cx="8596668" cy="691320"/>
          </a:xfrm>
        </p:spPr>
        <p:txBody>
          <a:bodyPr>
            <a:normAutofit fontScale="90000"/>
          </a:bodyPr>
          <a:lstStyle/>
          <a:p>
            <a:r>
              <a:rPr lang="en-US" sz="2200" b="1" dirty="0">
                <a:solidFill>
                  <a:schemeClr val="tx1"/>
                </a:solidFill>
                <a:effectLst/>
                <a:latin typeface="Times New Roman" panose="02020603050405020304" pitchFamily="18" charset="0"/>
                <a:ea typeface="Cambria" panose="02040503050406030204" pitchFamily="18" charset="0"/>
                <a:cs typeface="Cambria" panose="02040503050406030204" pitchFamily="18" charset="0"/>
              </a:rPr>
              <a:t>Figure 15.1   Instructional and Nurturant Effects of the Explicit Strategy </a:t>
            </a:r>
            <a:br>
              <a:rPr lang="en-US" sz="2200" b="1" dirty="0">
                <a:solidFill>
                  <a:schemeClr val="tx1"/>
                </a:solidFill>
                <a:effectLst/>
                <a:latin typeface="Times New Roman" panose="02020603050405020304" pitchFamily="18" charset="0"/>
                <a:ea typeface="Cambria" panose="02040503050406030204" pitchFamily="18" charset="0"/>
                <a:cs typeface="Cambria" panose="02040503050406030204" pitchFamily="18" charset="0"/>
              </a:rPr>
            </a:br>
            <a:r>
              <a:rPr lang="en-US" sz="2200" b="1" dirty="0">
                <a:solidFill>
                  <a:schemeClr val="tx1"/>
                </a:solidFill>
                <a:effectLst/>
                <a:latin typeface="Times New Roman" panose="02020603050405020304" pitchFamily="18" charset="0"/>
                <a:ea typeface="Cambria" panose="02040503050406030204" pitchFamily="18" charset="0"/>
                <a:cs typeface="Cambria" panose="02040503050406030204" pitchFamily="18" charset="0"/>
              </a:rPr>
              <a:t>                      Instruction Model for Reading Comprehension</a:t>
            </a:r>
            <a:br>
              <a:rPr lang="en-US" sz="1800" dirty="0">
                <a:effectLst/>
                <a:latin typeface="Cambria" panose="02040503050406030204" pitchFamily="18" charset="0"/>
                <a:ea typeface="Cambria" panose="02040503050406030204" pitchFamily="18" charset="0"/>
                <a:cs typeface="Cambria" panose="02040503050406030204" pitchFamily="18" charset="0"/>
              </a:rPr>
            </a:br>
            <a:endParaRPr lang="en-US" dirty="0"/>
          </a:p>
        </p:txBody>
      </p:sp>
      <p:grpSp>
        <p:nvGrpSpPr>
          <p:cNvPr id="4" name="Group 3">
            <a:extLst>
              <a:ext uri="{FF2B5EF4-FFF2-40B4-BE49-F238E27FC236}">
                <a16:creationId xmlns:a16="http://schemas.microsoft.com/office/drawing/2014/main" id="{9747F48F-FE60-0CD0-A372-9794AABE7B1E}"/>
              </a:ext>
            </a:extLst>
          </p:cNvPr>
          <p:cNvGrpSpPr>
            <a:grpSpLocks/>
          </p:cNvGrpSpPr>
          <p:nvPr/>
        </p:nvGrpSpPr>
        <p:grpSpPr bwMode="auto">
          <a:xfrm>
            <a:off x="2521819" y="1532889"/>
            <a:ext cx="4812632" cy="4415523"/>
            <a:chOff x="5" y="5"/>
            <a:chExt cx="6350" cy="5972"/>
          </a:xfrm>
        </p:grpSpPr>
        <p:sp>
          <p:nvSpPr>
            <p:cNvPr id="5" name="docshape9">
              <a:extLst>
                <a:ext uri="{FF2B5EF4-FFF2-40B4-BE49-F238E27FC236}">
                  <a16:creationId xmlns:a16="http://schemas.microsoft.com/office/drawing/2014/main" id="{9AA52767-0DE1-BC4C-4093-8479BC686D8A}"/>
                </a:ext>
              </a:extLst>
            </p:cNvPr>
            <p:cNvSpPr>
              <a:spLocks/>
            </p:cNvSpPr>
            <p:nvPr/>
          </p:nvSpPr>
          <p:spPr bwMode="auto">
            <a:xfrm>
              <a:off x="5" y="550"/>
              <a:ext cx="6001" cy="4882"/>
            </a:xfrm>
            <a:custGeom>
              <a:avLst/>
              <a:gdLst>
                <a:gd name="T0" fmla="+- 0 5 5"/>
                <a:gd name="T1" fmla="*/ T0 w 6001"/>
                <a:gd name="T2" fmla="+- 0 554 551"/>
                <a:gd name="T3" fmla="*/ 554 h 4882"/>
                <a:gd name="T4" fmla="+- 0 2336 5"/>
                <a:gd name="T5" fmla="*/ T4 w 6001"/>
                <a:gd name="T6" fmla="+- 0 2801 551"/>
                <a:gd name="T7" fmla="*/ 2801 h 4882"/>
                <a:gd name="T8" fmla="+- 0 1996 5"/>
                <a:gd name="T9" fmla="*/ T8 w 6001"/>
                <a:gd name="T10" fmla="+- 0 551 551"/>
                <a:gd name="T11" fmla="*/ 551 h 4882"/>
                <a:gd name="T12" fmla="+- 0 2633 5"/>
                <a:gd name="T13" fmla="*/ T12 w 6001"/>
                <a:gd name="T14" fmla="+- 0 2405 551"/>
                <a:gd name="T15" fmla="*/ 2405 h 4882"/>
                <a:gd name="T16" fmla="+- 0 4006 5"/>
                <a:gd name="T17" fmla="*/ T16 w 6001"/>
                <a:gd name="T18" fmla="+- 0 561 551"/>
                <a:gd name="T19" fmla="*/ 561 h 4882"/>
                <a:gd name="T20" fmla="+- 0 3371 5"/>
                <a:gd name="T21" fmla="*/ T20 w 6001"/>
                <a:gd name="T22" fmla="+- 0 2405 551"/>
                <a:gd name="T23" fmla="*/ 2405 h 4882"/>
                <a:gd name="T24" fmla="+- 0 6006 5"/>
                <a:gd name="T25" fmla="*/ T24 w 6001"/>
                <a:gd name="T26" fmla="+- 0 554 551"/>
                <a:gd name="T27" fmla="*/ 554 h 4882"/>
                <a:gd name="T28" fmla="+- 0 3667 5"/>
                <a:gd name="T29" fmla="*/ T28 w 6001"/>
                <a:gd name="T30" fmla="+- 0 2795 551"/>
                <a:gd name="T31" fmla="*/ 2795 h 4882"/>
                <a:gd name="T32" fmla="+- 0 6 5"/>
                <a:gd name="T33" fmla="*/ T32 w 6001"/>
                <a:gd name="T34" fmla="+- 0 5427 551"/>
                <a:gd name="T35" fmla="*/ 5427 h 4882"/>
                <a:gd name="T36" fmla="+- 0 2336 5"/>
                <a:gd name="T37" fmla="*/ T36 w 6001"/>
                <a:gd name="T38" fmla="+- 0 3182 551"/>
                <a:gd name="T39" fmla="*/ 3182 h 4882"/>
                <a:gd name="T40" fmla="+- 0 1996 5"/>
                <a:gd name="T41" fmla="*/ T40 w 6001"/>
                <a:gd name="T42" fmla="+- 0 5432 551"/>
                <a:gd name="T43" fmla="*/ 5432 h 4882"/>
                <a:gd name="T44" fmla="+- 0 2633 5"/>
                <a:gd name="T45" fmla="*/ T44 w 6001"/>
                <a:gd name="T46" fmla="+- 0 3578 551"/>
                <a:gd name="T47" fmla="*/ 3578 h 4882"/>
                <a:gd name="T48" fmla="+- 0 4006 5"/>
                <a:gd name="T49" fmla="*/ T48 w 6001"/>
                <a:gd name="T50" fmla="+- 0 5422 551"/>
                <a:gd name="T51" fmla="*/ 5422 h 4882"/>
                <a:gd name="T52" fmla="+- 0 3371 5"/>
                <a:gd name="T53" fmla="*/ T52 w 6001"/>
                <a:gd name="T54" fmla="+- 0 3578 551"/>
                <a:gd name="T55" fmla="*/ 3578 h 4882"/>
                <a:gd name="T56" fmla="+- 0 6006 5"/>
                <a:gd name="T57" fmla="*/ T56 w 6001"/>
                <a:gd name="T58" fmla="+- 0 5427 551"/>
                <a:gd name="T59" fmla="*/ 5427 h 4882"/>
                <a:gd name="T60" fmla="+- 0 3667 5"/>
                <a:gd name="T61" fmla="*/ T60 w 6001"/>
                <a:gd name="T62" fmla="+- 0 3188 551"/>
                <a:gd name="T63" fmla="*/ 3188 h 48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6001" h="4882">
                  <a:moveTo>
                    <a:pt x="0" y="3"/>
                  </a:moveTo>
                  <a:lnTo>
                    <a:pt x="2331" y="2250"/>
                  </a:lnTo>
                  <a:moveTo>
                    <a:pt x="1991" y="0"/>
                  </a:moveTo>
                  <a:lnTo>
                    <a:pt x="2628" y="1854"/>
                  </a:lnTo>
                  <a:moveTo>
                    <a:pt x="4001" y="10"/>
                  </a:moveTo>
                  <a:lnTo>
                    <a:pt x="3366" y="1854"/>
                  </a:lnTo>
                  <a:moveTo>
                    <a:pt x="6001" y="3"/>
                  </a:moveTo>
                  <a:lnTo>
                    <a:pt x="3662" y="2244"/>
                  </a:lnTo>
                  <a:moveTo>
                    <a:pt x="1" y="4876"/>
                  </a:moveTo>
                  <a:lnTo>
                    <a:pt x="2331" y="2631"/>
                  </a:lnTo>
                  <a:moveTo>
                    <a:pt x="1991" y="4881"/>
                  </a:moveTo>
                  <a:lnTo>
                    <a:pt x="2628" y="3027"/>
                  </a:lnTo>
                  <a:moveTo>
                    <a:pt x="4001" y="4871"/>
                  </a:moveTo>
                  <a:lnTo>
                    <a:pt x="3366" y="3027"/>
                  </a:lnTo>
                  <a:moveTo>
                    <a:pt x="6001" y="4876"/>
                  </a:moveTo>
                  <a:lnTo>
                    <a:pt x="3662" y="2637"/>
                  </a:lnTo>
                </a:path>
              </a:pathLst>
            </a:custGeom>
            <a:noFill/>
            <a:ln w="6350">
              <a:solidFill>
                <a:srgbClr val="231F2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6" name="docshape10">
              <a:extLst>
                <a:ext uri="{FF2B5EF4-FFF2-40B4-BE49-F238E27FC236}">
                  <a16:creationId xmlns:a16="http://schemas.microsoft.com/office/drawing/2014/main" id="{709B4BAD-2203-44E3-2B9B-34802E7441D0}"/>
                </a:ext>
              </a:extLst>
            </p:cNvPr>
            <p:cNvSpPr>
              <a:spLocks/>
            </p:cNvSpPr>
            <p:nvPr/>
          </p:nvSpPr>
          <p:spPr bwMode="auto">
            <a:xfrm>
              <a:off x="2314" y="2300"/>
              <a:ext cx="1382" cy="1382"/>
            </a:xfrm>
            <a:custGeom>
              <a:avLst/>
              <a:gdLst>
                <a:gd name="T0" fmla="+- 0 3006 2315"/>
                <a:gd name="T1" fmla="*/ T0 w 1382"/>
                <a:gd name="T2" fmla="+- 0 2300 2300"/>
                <a:gd name="T3" fmla="*/ 2300 h 1382"/>
                <a:gd name="T4" fmla="+- 0 2930 2315"/>
                <a:gd name="T5" fmla="*/ T4 w 1382"/>
                <a:gd name="T6" fmla="+- 0 2304 2300"/>
                <a:gd name="T7" fmla="*/ 2304 h 1382"/>
                <a:gd name="T8" fmla="+- 0 2857 2315"/>
                <a:gd name="T9" fmla="*/ T8 w 1382"/>
                <a:gd name="T10" fmla="+- 0 2316 2300"/>
                <a:gd name="T11" fmla="*/ 2316 h 1382"/>
                <a:gd name="T12" fmla="+- 0 2787 2315"/>
                <a:gd name="T13" fmla="*/ T12 w 1382"/>
                <a:gd name="T14" fmla="+- 0 2335 2300"/>
                <a:gd name="T15" fmla="*/ 2335 h 1382"/>
                <a:gd name="T16" fmla="+- 0 2720 2315"/>
                <a:gd name="T17" fmla="*/ T16 w 1382"/>
                <a:gd name="T18" fmla="+- 0 2362 2300"/>
                <a:gd name="T19" fmla="*/ 2362 h 1382"/>
                <a:gd name="T20" fmla="+- 0 2657 2315"/>
                <a:gd name="T21" fmla="*/ T20 w 1382"/>
                <a:gd name="T22" fmla="+- 0 2395 2300"/>
                <a:gd name="T23" fmla="*/ 2395 h 1382"/>
                <a:gd name="T24" fmla="+- 0 2598 2315"/>
                <a:gd name="T25" fmla="*/ T24 w 1382"/>
                <a:gd name="T26" fmla="+- 0 2434 2300"/>
                <a:gd name="T27" fmla="*/ 2434 h 1382"/>
                <a:gd name="T28" fmla="+- 0 2543 2315"/>
                <a:gd name="T29" fmla="*/ T28 w 1382"/>
                <a:gd name="T30" fmla="+- 0 2478 2300"/>
                <a:gd name="T31" fmla="*/ 2478 h 1382"/>
                <a:gd name="T32" fmla="+- 0 2493 2315"/>
                <a:gd name="T33" fmla="*/ T32 w 1382"/>
                <a:gd name="T34" fmla="+- 0 2528 2300"/>
                <a:gd name="T35" fmla="*/ 2528 h 1382"/>
                <a:gd name="T36" fmla="+- 0 2448 2315"/>
                <a:gd name="T37" fmla="*/ T36 w 1382"/>
                <a:gd name="T38" fmla="+- 0 2583 2300"/>
                <a:gd name="T39" fmla="*/ 2583 h 1382"/>
                <a:gd name="T40" fmla="+- 0 2409 2315"/>
                <a:gd name="T41" fmla="*/ T40 w 1382"/>
                <a:gd name="T42" fmla="+- 0 2642 2300"/>
                <a:gd name="T43" fmla="*/ 2642 h 1382"/>
                <a:gd name="T44" fmla="+- 0 2376 2315"/>
                <a:gd name="T45" fmla="*/ T44 w 1382"/>
                <a:gd name="T46" fmla="+- 0 2706 2300"/>
                <a:gd name="T47" fmla="*/ 2706 h 1382"/>
                <a:gd name="T48" fmla="+- 0 2350 2315"/>
                <a:gd name="T49" fmla="*/ T48 w 1382"/>
                <a:gd name="T50" fmla="+- 0 2773 2300"/>
                <a:gd name="T51" fmla="*/ 2773 h 1382"/>
                <a:gd name="T52" fmla="+- 0 2331 2315"/>
                <a:gd name="T53" fmla="*/ T52 w 1382"/>
                <a:gd name="T54" fmla="+- 0 2843 2300"/>
                <a:gd name="T55" fmla="*/ 2843 h 1382"/>
                <a:gd name="T56" fmla="+- 0 2319 2315"/>
                <a:gd name="T57" fmla="*/ T56 w 1382"/>
                <a:gd name="T58" fmla="+- 0 2916 2300"/>
                <a:gd name="T59" fmla="*/ 2916 h 1382"/>
                <a:gd name="T60" fmla="+- 0 2315 2315"/>
                <a:gd name="T61" fmla="*/ T60 w 1382"/>
                <a:gd name="T62" fmla="+- 0 2991 2300"/>
                <a:gd name="T63" fmla="*/ 2991 h 1382"/>
                <a:gd name="T64" fmla="+- 0 2319 2315"/>
                <a:gd name="T65" fmla="*/ T64 w 1382"/>
                <a:gd name="T66" fmla="+- 0 3066 2300"/>
                <a:gd name="T67" fmla="*/ 3066 h 1382"/>
                <a:gd name="T68" fmla="+- 0 2331 2315"/>
                <a:gd name="T69" fmla="*/ T68 w 1382"/>
                <a:gd name="T70" fmla="+- 0 3139 2300"/>
                <a:gd name="T71" fmla="*/ 3139 h 1382"/>
                <a:gd name="T72" fmla="+- 0 2350 2315"/>
                <a:gd name="T73" fmla="*/ T72 w 1382"/>
                <a:gd name="T74" fmla="+- 0 3209 2300"/>
                <a:gd name="T75" fmla="*/ 3209 h 1382"/>
                <a:gd name="T76" fmla="+- 0 2376 2315"/>
                <a:gd name="T77" fmla="*/ T76 w 1382"/>
                <a:gd name="T78" fmla="+- 0 3276 2300"/>
                <a:gd name="T79" fmla="*/ 3276 h 1382"/>
                <a:gd name="T80" fmla="+- 0 2409 2315"/>
                <a:gd name="T81" fmla="*/ T80 w 1382"/>
                <a:gd name="T82" fmla="+- 0 3340 2300"/>
                <a:gd name="T83" fmla="*/ 3340 h 1382"/>
                <a:gd name="T84" fmla="+- 0 2448 2315"/>
                <a:gd name="T85" fmla="*/ T84 w 1382"/>
                <a:gd name="T86" fmla="+- 0 3399 2300"/>
                <a:gd name="T87" fmla="*/ 3399 h 1382"/>
                <a:gd name="T88" fmla="+- 0 2493 2315"/>
                <a:gd name="T89" fmla="*/ T88 w 1382"/>
                <a:gd name="T90" fmla="+- 0 3454 2300"/>
                <a:gd name="T91" fmla="*/ 3454 h 1382"/>
                <a:gd name="T92" fmla="+- 0 2543 2315"/>
                <a:gd name="T93" fmla="*/ T92 w 1382"/>
                <a:gd name="T94" fmla="+- 0 3504 2300"/>
                <a:gd name="T95" fmla="*/ 3504 h 1382"/>
                <a:gd name="T96" fmla="+- 0 2598 2315"/>
                <a:gd name="T97" fmla="*/ T96 w 1382"/>
                <a:gd name="T98" fmla="+- 0 3549 2300"/>
                <a:gd name="T99" fmla="*/ 3549 h 1382"/>
                <a:gd name="T100" fmla="+- 0 2657 2315"/>
                <a:gd name="T101" fmla="*/ T100 w 1382"/>
                <a:gd name="T102" fmla="+- 0 3588 2300"/>
                <a:gd name="T103" fmla="*/ 3588 h 1382"/>
                <a:gd name="T104" fmla="+- 0 2720 2315"/>
                <a:gd name="T105" fmla="*/ T104 w 1382"/>
                <a:gd name="T106" fmla="+- 0 3620 2300"/>
                <a:gd name="T107" fmla="*/ 3620 h 1382"/>
                <a:gd name="T108" fmla="+- 0 2787 2315"/>
                <a:gd name="T109" fmla="*/ T108 w 1382"/>
                <a:gd name="T110" fmla="+- 0 3647 2300"/>
                <a:gd name="T111" fmla="*/ 3647 h 1382"/>
                <a:gd name="T112" fmla="+- 0 2857 2315"/>
                <a:gd name="T113" fmla="*/ T112 w 1382"/>
                <a:gd name="T114" fmla="+- 0 3666 2300"/>
                <a:gd name="T115" fmla="*/ 3666 h 1382"/>
                <a:gd name="T116" fmla="+- 0 2930 2315"/>
                <a:gd name="T117" fmla="*/ T116 w 1382"/>
                <a:gd name="T118" fmla="+- 0 3678 2300"/>
                <a:gd name="T119" fmla="*/ 3678 h 1382"/>
                <a:gd name="T120" fmla="+- 0 3006 2315"/>
                <a:gd name="T121" fmla="*/ T120 w 1382"/>
                <a:gd name="T122" fmla="+- 0 3682 2300"/>
                <a:gd name="T123" fmla="*/ 3682 h 1382"/>
                <a:gd name="T124" fmla="+- 0 3081 2315"/>
                <a:gd name="T125" fmla="*/ T124 w 1382"/>
                <a:gd name="T126" fmla="+- 0 3678 2300"/>
                <a:gd name="T127" fmla="*/ 3678 h 1382"/>
                <a:gd name="T128" fmla="+- 0 3154 2315"/>
                <a:gd name="T129" fmla="*/ T128 w 1382"/>
                <a:gd name="T130" fmla="+- 0 3666 2300"/>
                <a:gd name="T131" fmla="*/ 3666 h 1382"/>
                <a:gd name="T132" fmla="+- 0 3224 2315"/>
                <a:gd name="T133" fmla="*/ T132 w 1382"/>
                <a:gd name="T134" fmla="+- 0 3647 2300"/>
                <a:gd name="T135" fmla="*/ 3647 h 1382"/>
                <a:gd name="T136" fmla="+- 0 3291 2315"/>
                <a:gd name="T137" fmla="*/ T136 w 1382"/>
                <a:gd name="T138" fmla="+- 0 3620 2300"/>
                <a:gd name="T139" fmla="*/ 3620 h 1382"/>
                <a:gd name="T140" fmla="+- 0 3354 2315"/>
                <a:gd name="T141" fmla="*/ T140 w 1382"/>
                <a:gd name="T142" fmla="+- 0 3588 2300"/>
                <a:gd name="T143" fmla="*/ 3588 h 1382"/>
                <a:gd name="T144" fmla="+- 0 3414 2315"/>
                <a:gd name="T145" fmla="*/ T144 w 1382"/>
                <a:gd name="T146" fmla="+- 0 3549 2300"/>
                <a:gd name="T147" fmla="*/ 3549 h 1382"/>
                <a:gd name="T148" fmla="+- 0 3468 2315"/>
                <a:gd name="T149" fmla="*/ T148 w 1382"/>
                <a:gd name="T150" fmla="+- 0 3504 2300"/>
                <a:gd name="T151" fmla="*/ 3504 h 1382"/>
                <a:gd name="T152" fmla="+- 0 3518 2315"/>
                <a:gd name="T153" fmla="*/ T152 w 1382"/>
                <a:gd name="T154" fmla="+- 0 3454 2300"/>
                <a:gd name="T155" fmla="*/ 3454 h 1382"/>
                <a:gd name="T156" fmla="+- 0 3563 2315"/>
                <a:gd name="T157" fmla="*/ T156 w 1382"/>
                <a:gd name="T158" fmla="+- 0 3399 2300"/>
                <a:gd name="T159" fmla="*/ 3399 h 1382"/>
                <a:gd name="T160" fmla="+- 0 3602 2315"/>
                <a:gd name="T161" fmla="*/ T160 w 1382"/>
                <a:gd name="T162" fmla="+- 0 3340 2300"/>
                <a:gd name="T163" fmla="*/ 3340 h 1382"/>
                <a:gd name="T164" fmla="+- 0 3635 2315"/>
                <a:gd name="T165" fmla="*/ T164 w 1382"/>
                <a:gd name="T166" fmla="+- 0 3276 2300"/>
                <a:gd name="T167" fmla="*/ 3276 h 1382"/>
                <a:gd name="T168" fmla="+- 0 3661 2315"/>
                <a:gd name="T169" fmla="*/ T168 w 1382"/>
                <a:gd name="T170" fmla="+- 0 3209 2300"/>
                <a:gd name="T171" fmla="*/ 3209 h 1382"/>
                <a:gd name="T172" fmla="+- 0 3681 2315"/>
                <a:gd name="T173" fmla="*/ T172 w 1382"/>
                <a:gd name="T174" fmla="+- 0 3139 2300"/>
                <a:gd name="T175" fmla="*/ 3139 h 1382"/>
                <a:gd name="T176" fmla="+- 0 3692 2315"/>
                <a:gd name="T177" fmla="*/ T176 w 1382"/>
                <a:gd name="T178" fmla="+- 0 3066 2300"/>
                <a:gd name="T179" fmla="*/ 3066 h 1382"/>
                <a:gd name="T180" fmla="+- 0 3696 2315"/>
                <a:gd name="T181" fmla="*/ T180 w 1382"/>
                <a:gd name="T182" fmla="+- 0 2991 2300"/>
                <a:gd name="T183" fmla="*/ 2991 h 1382"/>
                <a:gd name="T184" fmla="+- 0 3692 2315"/>
                <a:gd name="T185" fmla="*/ T184 w 1382"/>
                <a:gd name="T186" fmla="+- 0 2916 2300"/>
                <a:gd name="T187" fmla="*/ 2916 h 1382"/>
                <a:gd name="T188" fmla="+- 0 3681 2315"/>
                <a:gd name="T189" fmla="*/ T188 w 1382"/>
                <a:gd name="T190" fmla="+- 0 2843 2300"/>
                <a:gd name="T191" fmla="*/ 2843 h 1382"/>
                <a:gd name="T192" fmla="+- 0 3661 2315"/>
                <a:gd name="T193" fmla="*/ T192 w 1382"/>
                <a:gd name="T194" fmla="+- 0 2773 2300"/>
                <a:gd name="T195" fmla="*/ 2773 h 1382"/>
                <a:gd name="T196" fmla="+- 0 3635 2315"/>
                <a:gd name="T197" fmla="*/ T196 w 1382"/>
                <a:gd name="T198" fmla="+- 0 2706 2300"/>
                <a:gd name="T199" fmla="*/ 2706 h 1382"/>
                <a:gd name="T200" fmla="+- 0 3602 2315"/>
                <a:gd name="T201" fmla="*/ T200 w 1382"/>
                <a:gd name="T202" fmla="+- 0 2642 2300"/>
                <a:gd name="T203" fmla="*/ 2642 h 1382"/>
                <a:gd name="T204" fmla="+- 0 3563 2315"/>
                <a:gd name="T205" fmla="*/ T204 w 1382"/>
                <a:gd name="T206" fmla="+- 0 2583 2300"/>
                <a:gd name="T207" fmla="*/ 2583 h 1382"/>
                <a:gd name="T208" fmla="+- 0 3518 2315"/>
                <a:gd name="T209" fmla="*/ T208 w 1382"/>
                <a:gd name="T210" fmla="+- 0 2528 2300"/>
                <a:gd name="T211" fmla="*/ 2528 h 1382"/>
                <a:gd name="T212" fmla="+- 0 3468 2315"/>
                <a:gd name="T213" fmla="*/ T212 w 1382"/>
                <a:gd name="T214" fmla="+- 0 2478 2300"/>
                <a:gd name="T215" fmla="*/ 2478 h 1382"/>
                <a:gd name="T216" fmla="+- 0 3414 2315"/>
                <a:gd name="T217" fmla="*/ T216 w 1382"/>
                <a:gd name="T218" fmla="+- 0 2434 2300"/>
                <a:gd name="T219" fmla="*/ 2434 h 1382"/>
                <a:gd name="T220" fmla="+- 0 3354 2315"/>
                <a:gd name="T221" fmla="*/ T220 w 1382"/>
                <a:gd name="T222" fmla="+- 0 2395 2300"/>
                <a:gd name="T223" fmla="*/ 2395 h 1382"/>
                <a:gd name="T224" fmla="+- 0 3291 2315"/>
                <a:gd name="T225" fmla="*/ T224 w 1382"/>
                <a:gd name="T226" fmla="+- 0 2362 2300"/>
                <a:gd name="T227" fmla="*/ 2362 h 1382"/>
                <a:gd name="T228" fmla="+- 0 3224 2315"/>
                <a:gd name="T229" fmla="*/ T228 w 1382"/>
                <a:gd name="T230" fmla="+- 0 2335 2300"/>
                <a:gd name="T231" fmla="*/ 2335 h 1382"/>
                <a:gd name="T232" fmla="+- 0 3154 2315"/>
                <a:gd name="T233" fmla="*/ T232 w 1382"/>
                <a:gd name="T234" fmla="+- 0 2316 2300"/>
                <a:gd name="T235" fmla="*/ 2316 h 1382"/>
                <a:gd name="T236" fmla="+- 0 3081 2315"/>
                <a:gd name="T237" fmla="*/ T236 w 1382"/>
                <a:gd name="T238" fmla="+- 0 2304 2300"/>
                <a:gd name="T239" fmla="*/ 2304 h 1382"/>
                <a:gd name="T240" fmla="+- 0 3006 2315"/>
                <a:gd name="T241" fmla="*/ T240 w 1382"/>
                <a:gd name="T242" fmla="+- 0 2300 2300"/>
                <a:gd name="T243" fmla="*/ 2300 h 13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 ang="0">
                  <a:pos x="T241" y="T243"/>
                </a:cxn>
              </a:cxnLst>
              <a:rect l="0" t="0" r="r" b="b"/>
              <a:pathLst>
                <a:path w="1382" h="1382">
                  <a:moveTo>
                    <a:pt x="691" y="0"/>
                  </a:moveTo>
                  <a:lnTo>
                    <a:pt x="615" y="4"/>
                  </a:lnTo>
                  <a:lnTo>
                    <a:pt x="542" y="16"/>
                  </a:lnTo>
                  <a:lnTo>
                    <a:pt x="472" y="35"/>
                  </a:lnTo>
                  <a:lnTo>
                    <a:pt x="405" y="62"/>
                  </a:lnTo>
                  <a:lnTo>
                    <a:pt x="342" y="95"/>
                  </a:lnTo>
                  <a:lnTo>
                    <a:pt x="283" y="134"/>
                  </a:lnTo>
                  <a:lnTo>
                    <a:pt x="228" y="178"/>
                  </a:lnTo>
                  <a:lnTo>
                    <a:pt x="178" y="228"/>
                  </a:lnTo>
                  <a:lnTo>
                    <a:pt x="133" y="283"/>
                  </a:lnTo>
                  <a:lnTo>
                    <a:pt x="94" y="342"/>
                  </a:lnTo>
                  <a:lnTo>
                    <a:pt x="61" y="406"/>
                  </a:lnTo>
                  <a:lnTo>
                    <a:pt x="35" y="473"/>
                  </a:lnTo>
                  <a:lnTo>
                    <a:pt x="16" y="543"/>
                  </a:lnTo>
                  <a:lnTo>
                    <a:pt x="4" y="616"/>
                  </a:lnTo>
                  <a:lnTo>
                    <a:pt x="0" y="691"/>
                  </a:lnTo>
                  <a:lnTo>
                    <a:pt x="4" y="766"/>
                  </a:lnTo>
                  <a:lnTo>
                    <a:pt x="16" y="839"/>
                  </a:lnTo>
                  <a:lnTo>
                    <a:pt x="35" y="909"/>
                  </a:lnTo>
                  <a:lnTo>
                    <a:pt x="61" y="976"/>
                  </a:lnTo>
                  <a:lnTo>
                    <a:pt x="94" y="1040"/>
                  </a:lnTo>
                  <a:lnTo>
                    <a:pt x="133" y="1099"/>
                  </a:lnTo>
                  <a:lnTo>
                    <a:pt x="178" y="1154"/>
                  </a:lnTo>
                  <a:lnTo>
                    <a:pt x="228" y="1204"/>
                  </a:lnTo>
                  <a:lnTo>
                    <a:pt x="283" y="1249"/>
                  </a:lnTo>
                  <a:lnTo>
                    <a:pt x="342" y="1288"/>
                  </a:lnTo>
                  <a:lnTo>
                    <a:pt x="405" y="1320"/>
                  </a:lnTo>
                  <a:lnTo>
                    <a:pt x="472" y="1347"/>
                  </a:lnTo>
                  <a:lnTo>
                    <a:pt x="542" y="1366"/>
                  </a:lnTo>
                  <a:lnTo>
                    <a:pt x="615" y="1378"/>
                  </a:lnTo>
                  <a:lnTo>
                    <a:pt x="691" y="1382"/>
                  </a:lnTo>
                  <a:lnTo>
                    <a:pt x="766" y="1378"/>
                  </a:lnTo>
                  <a:lnTo>
                    <a:pt x="839" y="1366"/>
                  </a:lnTo>
                  <a:lnTo>
                    <a:pt x="909" y="1347"/>
                  </a:lnTo>
                  <a:lnTo>
                    <a:pt x="976" y="1320"/>
                  </a:lnTo>
                  <a:lnTo>
                    <a:pt x="1039" y="1288"/>
                  </a:lnTo>
                  <a:lnTo>
                    <a:pt x="1099" y="1249"/>
                  </a:lnTo>
                  <a:lnTo>
                    <a:pt x="1153" y="1204"/>
                  </a:lnTo>
                  <a:lnTo>
                    <a:pt x="1203" y="1154"/>
                  </a:lnTo>
                  <a:lnTo>
                    <a:pt x="1248" y="1099"/>
                  </a:lnTo>
                  <a:lnTo>
                    <a:pt x="1287" y="1040"/>
                  </a:lnTo>
                  <a:lnTo>
                    <a:pt x="1320" y="976"/>
                  </a:lnTo>
                  <a:lnTo>
                    <a:pt x="1346" y="909"/>
                  </a:lnTo>
                  <a:lnTo>
                    <a:pt x="1366" y="839"/>
                  </a:lnTo>
                  <a:lnTo>
                    <a:pt x="1377" y="766"/>
                  </a:lnTo>
                  <a:lnTo>
                    <a:pt x="1381" y="691"/>
                  </a:lnTo>
                  <a:lnTo>
                    <a:pt x="1377" y="616"/>
                  </a:lnTo>
                  <a:lnTo>
                    <a:pt x="1366" y="543"/>
                  </a:lnTo>
                  <a:lnTo>
                    <a:pt x="1346" y="473"/>
                  </a:lnTo>
                  <a:lnTo>
                    <a:pt x="1320" y="406"/>
                  </a:lnTo>
                  <a:lnTo>
                    <a:pt x="1287" y="342"/>
                  </a:lnTo>
                  <a:lnTo>
                    <a:pt x="1248" y="283"/>
                  </a:lnTo>
                  <a:lnTo>
                    <a:pt x="1203" y="228"/>
                  </a:lnTo>
                  <a:lnTo>
                    <a:pt x="1153" y="178"/>
                  </a:lnTo>
                  <a:lnTo>
                    <a:pt x="1099" y="134"/>
                  </a:lnTo>
                  <a:lnTo>
                    <a:pt x="1039" y="95"/>
                  </a:lnTo>
                  <a:lnTo>
                    <a:pt x="976" y="62"/>
                  </a:lnTo>
                  <a:lnTo>
                    <a:pt x="909" y="35"/>
                  </a:lnTo>
                  <a:lnTo>
                    <a:pt x="839" y="16"/>
                  </a:lnTo>
                  <a:lnTo>
                    <a:pt x="766" y="4"/>
                  </a:lnTo>
                  <a:lnTo>
                    <a:pt x="69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7" name="docshape11">
              <a:extLst>
                <a:ext uri="{FF2B5EF4-FFF2-40B4-BE49-F238E27FC236}">
                  <a16:creationId xmlns:a16="http://schemas.microsoft.com/office/drawing/2014/main" id="{08AFA0D2-3CA9-74F7-3D60-D7B8CC7600F3}"/>
                </a:ext>
              </a:extLst>
            </p:cNvPr>
            <p:cNvSpPr>
              <a:spLocks/>
            </p:cNvSpPr>
            <p:nvPr/>
          </p:nvSpPr>
          <p:spPr bwMode="auto">
            <a:xfrm>
              <a:off x="2314" y="2300"/>
              <a:ext cx="1382" cy="1382"/>
            </a:xfrm>
            <a:custGeom>
              <a:avLst/>
              <a:gdLst>
                <a:gd name="T0" fmla="+- 0 3006 2315"/>
                <a:gd name="T1" fmla="*/ T0 w 1382"/>
                <a:gd name="T2" fmla="+- 0 3682 2300"/>
                <a:gd name="T3" fmla="*/ 3682 h 1382"/>
                <a:gd name="T4" fmla="+- 0 3081 2315"/>
                <a:gd name="T5" fmla="*/ T4 w 1382"/>
                <a:gd name="T6" fmla="+- 0 3678 2300"/>
                <a:gd name="T7" fmla="*/ 3678 h 1382"/>
                <a:gd name="T8" fmla="+- 0 3154 2315"/>
                <a:gd name="T9" fmla="*/ T8 w 1382"/>
                <a:gd name="T10" fmla="+- 0 3666 2300"/>
                <a:gd name="T11" fmla="*/ 3666 h 1382"/>
                <a:gd name="T12" fmla="+- 0 3224 2315"/>
                <a:gd name="T13" fmla="*/ T12 w 1382"/>
                <a:gd name="T14" fmla="+- 0 3647 2300"/>
                <a:gd name="T15" fmla="*/ 3647 h 1382"/>
                <a:gd name="T16" fmla="+- 0 3291 2315"/>
                <a:gd name="T17" fmla="*/ T16 w 1382"/>
                <a:gd name="T18" fmla="+- 0 3620 2300"/>
                <a:gd name="T19" fmla="*/ 3620 h 1382"/>
                <a:gd name="T20" fmla="+- 0 3354 2315"/>
                <a:gd name="T21" fmla="*/ T20 w 1382"/>
                <a:gd name="T22" fmla="+- 0 3588 2300"/>
                <a:gd name="T23" fmla="*/ 3588 h 1382"/>
                <a:gd name="T24" fmla="+- 0 3414 2315"/>
                <a:gd name="T25" fmla="*/ T24 w 1382"/>
                <a:gd name="T26" fmla="+- 0 3549 2300"/>
                <a:gd name="T27" fmla="*/ 3549 h 1382"/>
                <a:gd name="T28" fmla="+- 0 3468 2315"/>
                <a:gd name="T29" fmla="*/ T28 w 1382"/>
                <a:gd name="T30" fmla="+- 0 3504 2300"/>
                <a:gd name="T31" fmla="*/ 3504 h 1382"/>
                <a:gd name="T32" fmla="+- 0 3518 2315"/>
                <a:gd name="T33" fmla="*/ T32 w 1382"/>
                <a:gd name="T34" fmla="+- 0 3454 2300"/>
                <a:gd name="T35" fmla="*/ 3454 h 1382"/>
                <a:gd name="T36" fmla="+- 0 3563 2315"/>
                <a:gd name="T37" fmla="*/ T36 w 1382"/>
                <a:gd name="T38" fmla="+- 0 3399 2300"/>
                <a:gd name="T39" fmla="*/ 3399 h 1382"/>
                <a:gd name="T40" fmla="+- 0 3602 2315"/>
                <a:gd name="T41" fmla="*/ T40 w 1382"/>
                <a:gd name="T42" fmla="+- 0 3340 2300"/>
                <a:gd name="T43" fmla="*/ 3340 h 1382"/>
                <a:gd name="T44" fmla="+- 0 3635 2315"/>
                <a:gd name="T45" fmla="*/ T44 w 1382"/>
                <a:gd name="T46" fmla="+- 0 3276 2300"/>
                <a:gd name="T47" fmla="*/ 3276 h 1382"/>
                <a:gd name="T48" fmla="+- 0 3661 2315"/>
                <a:gd name="T49" fmla="*/ T48 w 1382"/>
                <a:gd name="T50" fmla="+- 0 3209 2300"/>
                <a:gd name="T51" fmla="*/ 3209 h 1382"/>
                <a:gd name="T52" fmla="+- 0 3681 2315"/>
                <a:gd name="T53" fmla="*/ T52 w 1382"/>
                <a:gd name="T54" fmla="+- 0 3139 2300"/>
                <a:gd name="T55" fmla="*/ 3139 h 1382"/>
                <a:gd name="T56" fmla="+- 0 3692 2315"/>
                <a:gd name="T57" fmla="*/ T56 w 1382"/>
                <a:gd name="T58" fmla="+- 0 3066 2300"/>
                <a:gd name="T59" fmla="*/ 3066 h 1382"/>
                <a:gd name="T60" fmla="+- 0 3696 2315"/>
                <a:gd name="T61" fmla="*/ T60 w 1382"/>
                <a:gd name="T62" fmla="+- 0 2991 2300"/>
                <a:gd name="T63" fmla="*/ 2991 h 1382"/>
                <a:gd name="T64" fmla="+- 0 3692 2315"/>
                <a:gd name="T65" fmla="*/ T64 w 1382"/>
                <a:gd name="T66" fmla="+- 0 2916 2300"/>
                <a:gd name="T67" fmla="*/ 2916 h 1382"/>
                <a:gd name="T68" fmla="+- 0 3681 2315"/>
                <a:gd name="T69" fmla="*/ T68 w 1382"/>
                <a:gd name="T70" fmla="+- 0 2843 2300"/>
                <a:gd name="T71" fmla="*/ 2843 h 1382"/>
                <a:gd name="T72" fmla="+- 0 3661 2315"/>
                <a:gd name="T73" fmla="*/ T72 w 1382"/>
                <a:gd name="T74" fmla="+- 0 2773 2300"/>
                <a:gd name="T75" fmla="*/ 2773 h 1382"/>
                <a:gd name="T76" fmla="+- 0 3635 2315"/>
                <a:gd name="T77" fmla="*/ T76 w 1382"/>
                <a:gd name="T78" fmla="+- 0 2706 2300"/>
                <a:gd name="T79" fmla="*/ 2706 h 1382"/>
                <a:gd name="T80" fmla="+- 0 3602 2315"/>
                <a:gd name="T81" fmla="*/ T80 w 1382"/>
                <a:gd name="T82" fmla="+- 0 2642 2300"/>
                <a:gd name="T83" fmla="*/ 2642 h 1382"/>
                <a:gd name="T84" fmla="+- 0 3563 2315"/>
                <a:gd name="T85" fmla="*/ T84 w 1382"/>
                <a:gd name="T86" fmla="+- 0 2583 2300"/>
                <a:gd name="T87" fmla="*/ 2583 h 1382"/>
                <a:gd name="T88" fmla="+- 0 3518 2315"/>
                <a:gd name="T89" fmla="*/ T88 w 1382"/>
                <a:gd name="T90" fmla="+- 0 2528 2300"/>
                <a:gd name="T91" fmla="*/ 2528 h 1382"/>
                <a:gd name="T92" fmla="+- 0 3468 2315"/>
                <a:gd name="T93" fmla="*/ T92 w 1382"/>
                <a:gd name="T94" fmla="+- 0 2478 2300"/>
                <a:gd name="T95" fmla="*/ 2478 h 1382"/>
                <a:gd name="T96" fmla="+- 0 3414 2315"/>
                <a:gd name="T97" fmla="*/ T96 w 1382"/>
                <a:gd name="T98" fmla="+- 0 2434 2300"/>
                <a:gd name="T99" fmla="*/ 2434 h 1382"/>
                <a:gd name="T100" fmla="+- 0 3354 2315"/>
                <a:gd name="T101" fmla="*/ T100 w 1382"/>
                <a:gd name="T102" fmla="+- 0 2395 2300"/>
                <a:gd name="T103" fmla="*/ 2395 h 1382"/>
                <a:gd name="T104" fmla="+- 0 3291 2315"/>
                <a:gd name="T105" fmla="*/ T104 w 1382"/>
                <a:gd name="T106" fmla="+- 0 2362 2300"/>
                <a:gd name="T107" fmla="*/ 2362 h 1382"/>
                <a:gd name="T108" fmla="+- 0 3224 2315"/>
                <a:gd name="T109" fmla="*/ T108 w 1382"/>
                <a:gd name="T110" fmla="+- 0 2335 2300"/>
                <a:gd name="T111" fmla="*/ 2335 h 1382"/>
                <a:gd name="T112" fmla="+- 0 3154 2315"/>
                <a:gd name="T113" fmla="*/ T112 w 1382"/>
                <a:gd name="T114" fmla="+- 0 2316 2300"/>
                <a:gd name="T115" fmla="*/ 2316 h 1382"/>
                <a:gd name="T116" fmla="+- 0 3081 2315"/>
                <a:gd name="T117" fmla="*/ T116 w 1382"/>
                <a:gd name="T118" fmla="+- 0 2304 2300"/>
                <a:gd name="T119" fmla="*/ 2304 h 1382"/>
                <a:gd name="T120" fmla="+- 0 3006 2315"/>
                <a:gd name="T121" fmla="*/ T120 w 1382"/>
                <a:gd name="T122" fmla="+- 0 2300 2300"/>
                <a:gd name="T123" fmla="*/ 2300 h 1382"/>
                <a:gd name="T124" fmla="+- 0 2930 2315"/>
                <a:gd name="T125" fmla="*/ T124 w 1382"/>
                <a:gd name="T126" fmla="+- 0 2304 2300"/>
                <a:gd name="T127" fmla="*/ 2304 h 1382"/>
                <a:gd name="T128" fmla="+- 0 2857 2315"/>
                <a:gd name="T129" fmla="*/ T128 w 1382"/>
                <a:gd name="T130" fmla="+- 0 2316 2300"/>
                <a:gd name="T131" fmla="*/ 2316 h 1382"/>
                <a:gd name="T132" fmla="+- 0 2787 2315"/>
                <a:gd name="T133" fmla="*/ T132 w 1382"/>
                <a:gd name="T134" fmla="+- 0 2335 2300"/>
                <a:gd name="T135" fmla="*/ 2335 h 1382"/>
                <a:gd name="T136" fmla="+- 0 2720 2315"/>
                <a:gd name="T137" fmla="*/ T136 w 1382"/>
                <a:gd name="T138" fmla="+- 0 2362 2300"/>
                <a:gd name="T139" fmla="*/ 2362 h 1382"/>
                <a:gd name="T140" fmla="+- 0 2657 2315"/>
                <a:gd name="T141" fmla="*/ T140 w 1382"/>
                <a:gd name="T142" fmla="+- 0 2395 2300"/>
                <a:gd name="T143" fmla="*/ 2395 h 1382"/>
                <a:gd name="T144" fmla="+- 0 2598 2315"/>
                <a:gd name="T145" fmla="*/ T144 w 1382"/>
                <a:gd name="T146" fmla="+- 0 2434 2300"/>
                <a:gd name="T147" fmla="*/ 2434 h 1382"/>
                <a:gd name="T148" fmla="+- 0 2543 2315"/>
                <a:gd name="T149" fmla="*/ T148 w 1382"/>
                <a:gd name="T150" fmla="+- 0 2478 2300"/>
                <a:gd name="T151" fmla="*/ 2478 h 1382"/>
                <a:gd name="T152" fmla="+- 0 2493 2315"/>
                <a:gd name="T153" fmla="*/ T152 w 1382"/>
                <a:gd name="T154" fmla="+- 0 2528 2300"/>
                <a:gd name="T155" fmla="*/ 2528 h 1382"/>
                <a:gd name="T156" fmla="+- 0 2448 2315"/>
                <a:gd name="T157" fmla="*/ T156 w 1382"/>
                <a:gd name="T158" fmla="+- 0 2583 2300"/>
                <a:gd name="T159" fmla="*/ 2583 h 1382"/>
                <a:gd name="T160" fmla="+- 0 2409 2315"/>
                <a:gd name="T161" fmla="*/ T160 w 1382"/>
                <a:gd name="T162" fmla="+- 0 2642 2300"/>
                <a:gd name="T163" fmla="*/ 2642 h 1382"/>
                <a:gd name="T164" fmla="+- 0 2376 2315"/>
                <a:gd name="T165" fmla="*/ T164 w 1382"/>
                <a:gd name="T166" fmla="+- 0 2706 2300"/>
                <a:gd name="T167" fmla="*/ 2706 h 1382"/>
                <a:gd name="T168" fmla="+- 0 2350 2315"/>
                <a:gd name="T169" fmla="*/ T168 w 1382"/>
                <a:gd name="T170" fmla="+- 0 2773 2300"/>
                <a:gd name="T171" fmla="*/ 2773 h 1382"/>
                <a:gd name="T172" fmla="+- 0 2331 2315"/>
                <a:gd name="T173" fmla="*/ T172 w 1382"/>
                <a:gd name="T174" fmla="+- 0 2843 2300"/>
                <a:gd name="T175" fmla="*/ 2843 h 1382"/>
                <a:gd name="T176" fmla="+- 0 2319 2315"/>
                <a:gd name="T177" fmla="*/ T176 w 1382"/>
                <a:gd name="T178" fmla="+- 0 2916 2300"/>
                <a:gd name="T179" fmla="*/ 2916 h 1382"/>
                <a:gd name="T180" fmla="+- 0 2315 2315"/>
                <a:gd name="T181" fmla="*/ T180 w 1382"/>
                <a:gd name="T182" fmla="+- 0 2991 2300"/>
                <a:gd name="T183" fmla="*/ 2991 h 1382"/>
                <a:gd name="T184" fmla="+- 0 2319 2315"/>
                <a:gd name="T185" fmla="*/ T184 w 1382"/>
                <a:gd name="T186" fmla="+- 0 3066 2300"/>
                <a:gd name="T187" fmla="*/ 3066 h 1382"/>
                <a:gd name="T188" fmla="+- 0 2331 2315"/>
                <a:gd name="T189" fmla="*/ T188 w 1382"/>
                <a:gd name="T190" fmla="+- 0 3139 2300"/>
                <a:gd name="T191" fmla="*/ 3139 h 1382"/>
                <a:gd name="T192" fmla="+- 0 2350 2315"/>
                <a:gd name="T193" fmla="*/ T192 w 1382"/>
                <a:gd name="T194" fmla="+- 0 3209 2300"/>
                <a:gd name="T195" fmla="*/ 3209 h 1382"/>
                <a:gd name="T196" fmla="+- 0 2376 2315"/>
                <a:gd name="T197" fmla="*/ T196 w 1382"/>
                <a:gd name="T198" fmla="+- 0 3276 2300"/>
                <a:gd name="T199" fmla="*/ 3276 h 1382"/>
                <a:gd name="T200" fmla="+- 0 2409 2315"/>
                <a:gd name="T201" fmla="*/ T200 w 1382"/>
                <a:gd name="T202" fmla="+- 0 3340 2300"/>
                <a:gd name="T203" fmla="*/ 3340 h 1382"/>
                <a:gd name="T204" fmla="+- 0 2448 2315"/>
                <a:gd name="T205" fmla="*/ T204 w 1382"/>
                <a:gd name="T206" fmla="+- 0 3399 2300"/>
                <a:gd name="T207" fmla="*/ 3399 h 1382"/>
                <a:gd name="T208" fmla="+- 0 2493 2315"/>
                <a:gd name="T209" fmla="*/ T208 w 1382"/>
                <a:gd name="T210" fmla="+- 0 3454 2300"/>
                <a:gd name="T211" fmla="*/ 3454 h 1382"/>
                <a:gd name="T212" fmla="+- 0 2543 2315"/>
                <a:gd name="T213" fmla="*/ T212 w 1382"/>
                <a:gd name="T214" fmla="+- 0 3504 2300"/>
                <a:gd name="T215" fmla="*/ 3504 h 1382"/>
                <a:gd name="T216" fmla="+- 0 2598 2315"/>
                <a:gd name="T217" fmla="*/ T216 w 1382"/>
                <a:gd name="T218" fmla="+- 0 3549 2300"/>
                <a:gd name="T219" fmla="*/ 3549 h 1382"/>
                <a:gd name="T220" fmla="+- 0 2657 2315"/>
                <a:gd name="T221" fmla="*/ T220 w 1382"/>
                <a:gd name="T222" fmla="+- 0 3588 2300"/>
                <a:gd name="T223" fmla="*/ 3588 h 1382"/>
                <a:gd name="T224" fmla="+- 0 2720 2315"/>
                <a:gd name="T225" fmla="*/ T224 w 1382"/>
                <a:gd name="T226" fmla="+- 0 3620 2300"/>
                <a:gd name="T227" fmla="*/ 3620 h 1382"/>
                <a:gd name="T228" fmla="+- 0 2787 2315"/>
                <a:gd name="T229" fmla="*/ T228 w 1382"/>
                <a:gd name="T230" fmla="+- 0 3647 2300"/>
                <a:gd name="T231" fmla="*/ 3647 h 1382"/>
                <a:gd name="T232" fmla="+- 0 2857 2315"/>
                <a:gd name="T233" fmla="*/ T232 w 1382"/>
                <a:gd name="T234" fmla="+- 0 3666 2300"/>
                <a:gd name="T235" fmla="*/ 3666 h 1382"/>
                <a:gd name="T236" fmla="+- 0 2930 2315"/>
                <a:gd name="T237" fmla="*/ T236 w 1382"/>
                <a:gd name="T238" fmla="+- 0 3678 2300"/>
                <a:gd name="T239" fmla="*/ 3678 h 1382"/>
                <a:gd name="T240" fmla="+- 0 3006 2315"/>
                <a:gd name="T241" fmla="*/ T240 w 1382"/>
                <a:gd name="T242" fmla="+- 0 3682 2300"/>
                <a:gd name="T243" fmla="*/ 3682 h 13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 ang="0">
                  <a:pos x="T241" y="T243"/>
                </a:cxn>
              </a:cxnLst>
              <a:rect l="0" t="0" r="r" b="b"/>
              <a:pathLst>
                <a:path w="1382" h="1382">
                  <a:moveTo>
                    <a:pt x="691" y="1382"/>
                  </a:moveTo>
                  <a:lnTo>
                    <a:pt x="766" y="1378"/>
                  </a:lnTo>
                  <a:lnTo>
                    <a:pt x="839" y="1366"/>
                  </a:lnTo>
                  <a:lnTo>
                    <a:pt x="909" y="1347"/>
                  </a:lnTo>
                  <a:lnTo>
                    <a:pt x="976" y="1320"/>
                  </a:lnTo>
                  <a:lnTo>
                    <a:pt x="1039" y="1288"/>
                  </a:lnTo>
                  <a:lnTo>
                    <a:pt x="1099" y="1249"/>
                  </a:lnTo>
                  <a:lnTo>
                    <a:pt x="1153" y="1204"/>
                  </a:lnTo>
                  <a:lnTo>
                    <a:pt x="1203" y="1154"/>
                  </a:lnTo>
                  <a:lnTo>
                    <a:pt x="1248" y="1099"/>
                  </a:lnTo>
                  <a:lnTo>
                    <a:pt x="1287" y="1040"/>
                  </a:lnTo>
                  <a:lnTo>
                    <a:pt x="1320" y="976"/>
                  </a:lnTo>
                  <a:lnTo>
                    <a:pt x="1346" y="909"/>
                  </a:lnTo>
                  <a:lnTo>
                    <a:pt x="1366" y="839"/>
                  </a:lnTo>
                  <a:lnTo>
                    <a:pt x="1377" y="766"/>
                  </a:lnTo>
                  <a:lnTo>
                    <a:pt x="1381" y="691"/>
                  </a:lnTo>
                  <a:lnTo>
                    <a:pt x="1377" y="616"/>
                  </a:lnTo>
                  <a:lnTo>
                    <a:pt x="1366" y="543"/>
                  </a:lnTo>
                  <a:lnTo>
                    <a:pt x="1346" y="473"/>
                  </a:lnTo>
                  <a:lnTo>
                    <a:pt x="1320" y="406"/>
                  </a:lnTo>
                  <a:lnTo>
                    <a:pt x="1287" y="342"/>
                  </a:lnTo>
                  <a:lnTo>
                    <a:pt x="1248" y="283"/>
                  </a:lnTo>
                  <a:lnTo>
                    <a:pt x="1203" y="228"/>
                  </a:lnTo>
                  <a:lnTo>
                    <a:pt x="1153" y="178"/>
                  </a:lnTo>
                  <a:lnTo>
                    <a:pt x="1099" y="134"/>
                  </a:lnTo>
                  <a:lnTo>
                    <a:pt x="1039" y="95"/>
                  </a:lnTo>
                  <a:lnTo>
                    <a:pt x="976" y="62"/>
                  </a:lnTo>
                  <a:lnTo>
                    <a:pt x="909" y="35"/>
                  </a:lnTo>
                  <a:lnTo>
                    <a:pt x="839" y="16"/>
                  </a:lnTo>
                  <a:lnTo>
                    <a:pt x="766" y="4"/>
                  </a:lnTo>
                  <a:lnTo>
                    <a:pt x="691" y="0"/>
                  </a:lnTo>
                  <a:lnTo>
                    <a:pt x="615" y="4"/>
                  </a:lnTo>
                  <a:lnTo>
                    <a:pt x="542" y="16"/>
                  </a:lnTo>
                  <a:lnTo>
                    <a:pt x="472" y="35"/>
                  </a:lnTo>
                  <a:lnTo>
                    <a:pt x="405" y="62"/>
                  </a:lnTo>
                  <a:lnTo>
                    <a:pt x="342" y="95"/>
                  </a:lnTo>
                  <a:lnTo>
                    <a:pt x="283" y="134"/>
                  </a:lnTo>
                  <a:lnTo>
                    <a:pt x="228" y="178"/>
                  </a:lnTo>
                  <a:lnTo>
                    <a:pt x="178" y="228"/>
                  </a:lnTo>
                  <a:lnTo>
                    <a:pt x="133" y="283"/>
                  </a:lnTo>
                  <a:lnTo>
                    <a:pt x="94" y="342"/>
                  </a:lnTo>
                  <a:lnTo>
                    <a:pt x="61" y="406"/>
                  </a:lnTo>
                  <a:lnTo>
                    <a:pt x="35" y="473"/>
                  </a:lnTo>
                  <a:lnTo>
                    <a:pt x="16" y="543"/>
                  </a:lnTo>
                  <a:lnTo>
                    <a:pt x="4" y="616"/>
                  </a:lnTo>
                  <a:lnTo>
                    <a:pt x="0" y="691"/>
                  </a:lnTo>
                  <a:lnTo>
                    <a:pt x="4" y="766"/>
                  </a:lnTo>
                  <a:lnTo>
                    <a:pt x="16" y="839"/>
                  </a:lnTo>
                  <a:lnTo>
                    <a:pt x="35" y="909"/>
                  </a:lnTo>
                  <a:lnTo>
                    <a:pt x="61" y="976"/>
                  </a:lnTo>
                  <a:lnTo>
                    <a:pt x="94" y="1040"/>
                  </a:lnTo>
                  <a:lnTo>
                    <a:pt x="133" y="1099"/>
                  </a:lnTo>
                  <a:lnTo>
                    <a:pt x="178" y="1154"/>
                  </a:lnTo>
                  <a:lnTo>
                    <a:pt x="228" y="1204"/>
                  </a:lnTo>
                  <a:lnTo>
                    <a:pt x="283" y="1249"/>
                  </a:lnTo>
                  <a:lnTo>
                    <a:pt x="342" y="1288"/>
                  </a:lnTo>
                  <a:lnTo>
                    <a:pt x="405" y="1320"/>
                  </a:lnTo>
                  <a:lnTo>
                    <a:pt x="472" y="1347"/>
                  </a:lnTo>
                  <a:lnTo>
                    <a:pt x="542" y="1366"/>
                  </a:lnTo>
                  <a:lnTo>
                    <a:pt x="615" y="1378"/>
                  </a:lnTo>
                  <a:lnTo>
                    <a:pt x="691" y="1382"/>
                  </a:lnTo>
                  <a:close/>
                </a:path>
              </a:pathLst>
            </a:custGeom>
            <a:noFill/>
            <a:ln w="6350">
              <a:solidFill>
                <a:srgbClr val="231F2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8" name="docshape12">
              <a:extLst>
                <a:ext uri="{FF2B5EF4-FFF2-40B4-BE49-F238E27FC236}">
                  <a16:creationId xmlns:a16="http://schemas.microsoft.com/office/drawing/2014/main" id="{02DF78E2-92D0-C565-D6AF-97DA057C74E1}"/>
                </a:ext>
              </a:extLst>
            </p:cNvPr>
            <p:cNvSpPr txBox="1">
              <a:spLocks noChangeArrowheads="1"/>
            </p:cNvSpPr>
            <p:nvPr/>
          </p:nvSpPr>
          <p:spPr bwMode="auto">
            <a:xfrm>
              <a:off x="959" y="435"/>
              <a:ext cx="1126" cy="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0"/>
                </a:spcBef>
                <a:spcAft>
                  <a:spcPts val="0"/>
                </a:spcAft>
              </a:pPr>
              <a:r>
                <a:rPr lang="en-US" sz="800">
                  <a:solidFill>
                    <a:srgbClr val="231F20"/>
                  </a:solidFill>
                  <a:effectLst/>
                  <a:latin typeface="Arial" panose="020B0604020202020204" pitchFamily="34" charset="0"/>
                  <a:ea typeface="Cambria" panose="02040503050406030204" pitchFamily="18" charset="0"/>
                  <a:cs typeface="Cambria" panose="02040503050406030204" pitchFamily="18" charset="0"/>
                </a:rPr>
                <a:t> </a:t>
              </a:r>
              <a:endParaRPr lang="en-US" sz="1100">
                <a:effectLst/>
                <a:latin typeface="Cambria" panose="02040503050406030204" pitchFamily="18" charset="0"/>
                <a:ea typeface="Cambria" panose="02040503050406030204" pitchFamily="18" charset="0"/>
                <a:cs typeface="Cambria" panose="02040503050406030204" pitchFamily="18" charset="0"/>
              </a:endParaRPr>
            </a:p>
            <a:p>
              <a:pPr marL="0" marR="0">
                <a:spcBef>
                  <a:spcPts val="10"/>
                </a:spcBef>
                <a:spcAft>
                  <a:spcPts val="0"/>
                </a:spcAft>
              </a:pPr>
              <a:r>
                <a:rPr lang="en-US" sz="800">
                  <a:solidFill>
                    <a:srgbClr val="231F20"/>
                  </a:solidFill>
                  <a:effectLst/>
                  <a:latin typeface="Arial" panose="020B0604020202020204" pitchFamily="34" charset="0"/>
                  <a:ea typeface="Cambria" panose="02040503050406030204" pitchFamily="18" charset="0"/>
                  <a:cs typeface="Cambria" panose="02040503050406030204" pitchFamily="18" charset="0"/>
                </a:rPr>
                <a:t>Nature </a:t>
              </a:r>
              <a:r>
                <a:rPr lang="en-US" sz="1000">
                  <a:solidFill>
                    <a:srgbClr val="231F20"/>
                  </a:solidFill>
                  <a:effectLst/>
                  <a:latin typeface="Times New Roman" panose="02020603050405020304" pitchFamily="18" charset="0"/>
                  <a:ea typeface="Cambria" panose="02040503050406030204" pitchFamily="18" charset="0"/>
                  <a:cs typeface="Cambria" panose="02040503050406030204" pitchFamily="18" charset="0"/>
                </a:rPr>
                <a:t>of</a:t>
              </a:r>
              <a:r>
                <a:rPr lang="en-US" sz="800">
                  <a:solidFill>
                    <a:srgbClr val="231F20"/>
                  </a:solidFill>
                  <a:effectLst/>
                  <a:latin typeface="Arial" panose="020B0604020202020204" pitchFamily="34" charset="0"/>
                  <a:ea typeface="Cambria" panose="02040503050406030204" pitchFamily="18" charset="0"/>
                  <a:cs typeface="Cambria" panose="02040503050406030204" pitchFamily="18" charset="0"/>
                </a:rPr>
                <a:t> comprehension and comprehension strategies </a:t>
              </a:r>
              <a:endParaRPr lang="en-US" sz="1100">
                <a:effectLst/>
                <a:latin typeface="Cambria" panose="02040503050406030204" pitchFamily="18" charset="0"/>
                <a:ea typeface="Cambria" panose="02040503050406030204" pitchFamily="18" charset="0"/>
                <a:cs typeface="Cambria" panose="02040503050406030204" pitchFamily="18" charset="0"/>
              </a:endParaRPr>
            </a:p>
          </p:txBody>
        </p:sp>
        <p:sp>
          <p:nvSpPr>
            <p:cNvPr id="9" name="docshape13">
              <a:extLst>
                <a:ext uri="{FF2B5EF4-FFF2-40B4-BE49-F238E27FC236}">
                  <a16:creationId xmlns:a16="http://schemas.microsoft.com/office/drawing/2014/main" id="{B20AA624-2AFC-2E1D-61FD-046D48981818}"/>
                </a:ext>
              </a:extLst>
            </p:cNvPr>
            <p:cNvSpPr txBox="1">
              <a:spLocks noChangeArrowheads="1"/>
            </p:cNvSpPr>
            <p:nvPr/>
          </p:nvSpPr>
          <p:spPr bwMode="auto">
            <a:xfrm>
              <a:off x="2214" y="598"/>
              <a:ext cx="1597" cy="1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11430" algn="ctr">
                <a:lnSpc>
                  <a:spcPct val="108000"/>
                </a:lnSpc>
                <a:spcBef>
                  <a:spcPts val="0"/>
                </a:spcBef>
                <a:spcAft>
                  <a:spcPts val="0"/>
                </a:spcAft>
              </a:pPr>
              <a:r>
                <a:rPr lang="en-US" sz="1000">
                  <a:solidFill>
                    <a:srgbClr val="231F20"/>
                  </a:solidFill>
                  <a:effectLst/>
                  <a:latin typeface="Times New Roman" panose="02020603050405020304" pitchFamily="18" charset="0"/>
                  <a:ea typeface="Cambria" panose="02040503050406030204" pitchFamily="18" charset="0"/>
                  <a:cs typeface="Cambria" panose="02040503050406030204" pitchFamily="18" charset="0"/>
                </a:rPr>
                <a:t>Using comprehension strategies to solve problems</a:t>
              </a:r>
              <a:endParaRPr lang="en-US" sz="1100">
                <a:effectLst/>
                <a:latin typeface="Cambria" panose="02040503050406030204" pitchFamily="18" charset="0"/>
                <a:ea typeface="Cambria" panose="02040503050406030204" pitchFamily="18" charset="0"/>
                <a:cs typeface="Cambria" panose="02040503050406030204" pitchFamily="18" charset="0"/>
              </a:endParaRPr>
            </a:p>
          </p:txBody>
        </p:sp>
        <p:sp>
          <p:nvSpPr>
            <p:cNvPr id="10" name="docshape14">
              <a:extLst>
                <a:ext uri="{FF2B5EF4-FFF2-40B4-BE49-F238E27FC236}">
                  <a16:creationId xmlns:a16="http://schemas.microsoft.com/office/drawing/2014/main" id="{21B88731-474C-8030-4C47-3A154D46CC05}"/>
                </a:ext>
              </a:extLst>
            </p:cNvPr>
            <p:cNvSpPr txBox="1">
              <a:spLocks noChangeArrowheads="1"/>
            </p:cNvSpPr>
            <p:nvPr/>
          </p:nvSpPr>
          <p:spPr bwMode="auto">
            <a:xfrm>
              <a:off x="3943" y="618"/>
              <a:ext cx="1552" cy="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nSpc>
                  <a:spcPct val="109000"/>
                </a:lnSpc>
                <a:spcBef>
                  <a:spcPts val="0"/>
                </a:spcBef>
                <a:spcAft>
                  <a:spcPts val="0"/>
                </a:spcAft>
              </a:pPr>
              <a:r>
                <a:rPr lang="en-US" sz="1000">
                  <a:effectLst/>
                  <a:latin typeface="Times New Roman" panose="02020603050405020304" pitchFamily="18" charset="0"/>
                  <a:ea typeface="Cambria" panose="02040503050406030204" pitchFamily="18" charset="0"/>
                  <a:cs typeface="Cambria" panose="02040503050406030204" pitchFamily="18" charset="0"/>
                </a:rPr>
                <a:t>Learning how to learn from text and regulate one’s learning</a:t>
              </a:r>
              <a:endParaRPr lang="en-US" sz="1100">
                <a:effectLst/>
                <a:latin typeface="Cambria" panose="02040503050406030204" pitchFamily="18" charset="0"/>
                <a:ea typeface="Cambria" panose="02040503050406030204" pitchFamily="18" charset="0"/>
                <a:cs typeface="Cambria" panose="02040503050406030204" pitchFamily="18" charset="0"/>
              </a:endParaRPr>
            </a:p>
          </p:txBody>
        </p:sp>
        <p:sp>
          <p:nvSpPr>
            <p:cNvPr id="11" name="docshape15">
              <a:extLst>
                <a:ext uri="{FF2B5EF4-FFF2-40B4-BE49-F238E27FC236}">
                  <a16:creationId xmlns:a16="http://schemas.microsoft.com/office/drawing/2014/main" id="{6B13B2C9-87B6-F3AE-CDC0-8C1EC34AD337}"/>
                </a:ext>
              </a:extLst>
            </p:cNvPr>
            <p:cNvSpPr txBox="1">
              <a:spLocks noChangeArrowheads="1"/>
            </p:cNvSpPr>
            <p:nvPr/>
          </p:nvSpPr>
          <p:spPr bwMode="auto">
            <a:xfrm>
              <a:off x="2445" y="2525"/>
              <a:ext cx="1240" cy="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11430" indent="-635" algn="ctr">
                <a:lnSpc>
                  <a:spcPct val="108000"/>
                </a:lnSpc>
                <a:spcBef>
                  <a:spcPts val="5"/>
                </a:spcBef>
                <a:spcAft>
                  <a:spcPts val="0"/>
                </a:spcAft>
              </a:pPr>
              <a:r>
                <a:rPr lang="en-US" sz="1000" b="1" spc="-10" dirty="0">
                  <a:solidFill>
                    <a:srgbClr val="231F20"/>
                  </a:solidFill>
                  <a:effectLst/>
                  <a:latin typeface="Times New Roman" panose="02020603050405020304" pitchFamily="18" charset="0"/>
                  <a:ea typeface="Cambria" panose="02040503050406030204" pitchFamily="18" charset="0"/>
                  <a:cs typeface="Cambria" panose="02040503050406030204" pitchFamily="18" charset="0"/>
                </a:rPr>
                <a:t>Explicit Strategy Instruction Model</a:t>
              </a:r>
              <a:endParaRPr lang="en-US" sz="1100" dirty="0">
                <a:effectLst/>
                <a:latin typeface="Cambria" panose="02040503050406030204" pitchFamily="18" charset="0"/>
                <a:ea typeface="Cambria" panose="02040503050406030204" pitchFamily="18" charset="0"/>
                <a:cs typeface="Cambria" panose="02040503050406030204" pitchFamily="18" charset="0"/>
              </a:endParaRPr>
            </a:p>
          </p:txBody>
        </p:sp>
        <p:sp>
          <p:nvSpPr>
            <p:cNvPr id="12" name="docshape16">
              <a:extLst>
                <a:ext uri="{FF2B5EF4-FFF2-40B4-BE49-F238E27FC236}">
                  <a16:creationId xmlns:a16="http://schemas.microsoft.com/office/drawing/2014/main" id="{9B112D44-B648-CBF2-E8C5-51E9ABCD73A3}"/>
                </a:ext>
              </a:extLst>
            </p:cNvPr>
            <p:cNvSpPr txBox="1">
              <a:spLocks noChangeArrowheads="1"/>
            </p:cNvSpPr>
            <p:nvPr/>
          </p:nvSpPr>
          <p:spPr bwMode="auto">
            <a:xfrm>
              <a:off x="805" y="4665"/>
              <a:ext cx="1250" cy="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64770" marR="0" indent="-65405">
                <a:lnSpc>
                  <a:spcPct val="108000"/>
                </a:lnSpc>
                <a:spcBef>
                  <a:spcPts val="0"/>
                </a:spcBef>
                <a:spcAft>
                  <a:spcPts val="0"/>
                </a:spcAft>
              </a:pPr>
              <a:r>
                <a:rPr lang="en-US" sz="1000" spc="-10">
                  <a:solidFill>
                    <a:srgbClr val="231F20"/>
                  </a:solidFill>
                  <a:effectLst/>
                  <a:latin typeface="Times New Roman" panose="02020603050405020304" pitchFamily="18" charset="0"/>
                  <a:ea typeface="Cambria" panose="02040503050406030204" pitchFamily="18" charset="0"/>
                  <a:cs typeface="Cambria" panose="02040503050406030204" pitchFamily="18" charset="0"/>
                </a:rPr>
                <a:t>Conceptual flexibility</a:t>
              </a:r>
              <a:endParaRPr lang="en-US" sz="1100">
                <a:effectLst/>
                <a:latin typeface="Cambria" panose="02040503050406030204" pitchFamily="18" charset="0"/>
                <a:ea typeface="Cambria" panose="02040503050406030204" pitchFamily="18" charset="0"/>
                <a:cs typeface="Cambria" panose="02040503050406030204" pitchFamily="18" charset="0"/>
              </a:endParaRPr>
            </a:p>
          </p:txBody>
        </p:sp>
        <p:sp>
          <p:nvSpPr>
            <p:cNvPr id="13" name="docshape17">
              <a:extLst>
                <a:ext uri="{FF2B5EF4-FFF2-40B4-BE49-F238E27FC236}">
                  <a16:creationId xmlns:a16="http://schemas.microsoft.com/office/drawing/2014/main" id="{A8D7ADD8-1428-4717-9CC5-664089604E50}"/>
                </a:ext>
              </a:extLst>
            </p:cNvPr>
            <p:cNvSpPr txBox="1">
              <a:spLocks noChangeArrowheads="1"/>
            </p:cNvSpPr>
            <p:nvPr/>
          </p:nvSpPr>
          <p:spPr bwMode="auto">
            <a:xfrm>
              <a:off x="2465" y="4115"/>
              <a:ext cx="1271" cy="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nSpc>
                  <a:spcPct val="108000"/>
                </a:lnSpc>
                <a:spcBef>
                  <a:spcPts val="0"/>
                </a:spcBef>
                <a:spcAft>
                  <a:spcPts val="0"/>
                </a:spcAft>
              </a:pPr>
              <a:r>
                <a:rPr lang="en-US" sz="1000">
                  <a:effectLst/>
                  <a:latin typeface="Times New Roman" panose="02020603050405020304" pitchFamily="18" charset="0"/>
                  <a:ea typeface="Cambria" panose="02040503050406030204" pitchFamily="18" charset="0"/>
                  <a:cs typeface="Cambria" panose="02040503050406030204" pitchFamily="18" charset="0"/>
                </a:rPr>
                <a:t>Build independence and agency; drive for understanding</a:t>
              </a:r>
              <a:endParaRPr lang="en-US" sz="1100">
                <a:effectLst/>
                <a:latin typeface="Cambria" panose="02040503050406030204" pitchFamily="18" charset="0"/>
                <a:ea typeface="Cambria" panose="02040503050406030204" pitchFamily="18" charset="0"/>
                <a:cs typeface="Cambria" panose="02040503050406030204" pitchFamily="18" charset="0"/>
              </a:endParaRPr>
            </a:p>
            <a:p>
              <a:pPr marL="0" marR="0" indent="15875">
                <a:lnSpc>
                  <a:spcPct val="108000"/>
                </a:lnSpc>
                <a:spcBef>
                  <a:spcPts val="0"/>
                </a:spcBef>
                <a:spcAft>
                  <a:spcPts val="0"/>
                </a:spcAft>
              </a:pPr>
              <a:r>
                <a:rPr lang="en-US" sz="1000">
                  <a:effectLst/>
                  <a:latin typeface="Times New Roman" panose="02020603050405020304" pitchFamily="18" charset="0"/>
                  <a:ea typeface="Cambria" panose="02040503050406030204" pitchFamily="18" charset="0"/>
                  <a:cs typeface="Cambria" panose="02040503050406030204" pitchFamily="18" charset="0"/>
                </a:rPr>
                <a:t> </a:t>
              </a:r>
              <a:endParaRPr lang="en-US" sz="1100">
                <a:effectLst/>
                <a:latin typeface="Cambria" panose="02040503050406030204" pitchFamily="18" charset="0"/>
                <a:ea typeface="Cambria" panose="02040503050406030204" pitchFamily="18" charset="0"/>
                <a:cs typeface="Cambria" panose="02040503050406030204" pitchFamily="18" charset="0"/>
              </a:endParaRPr>
            </a:p>
          </p:txBody>
        </p:sp>
        <p:sp>
          <p:nvSpPr>
            <p:cNvPr id="14" name="docshape18">
              <a:extLst>
                <a:ext uri="{FF2B5EF4-FFF2-40B4-BE49-F238E27FC236}">
                  <a16:creationId xmlns:a16="http://schemas.microsoft.com/office/drawing/2014/main" id="{24B3FE41-DFF8-C670-6F25-7EB434E9F0D4}"/>
                </a:ext>
              </a:extLst>
            </p:cNvPr>
            <p:cNvSpPr txBox="1">
              <a:spLocks noChangeArrowheads="1"/>
            </p:cNvSpPr>
            <p:nvPr/>
          </p:nvSpPr>
          <p:spPr bwMode="auto">
            <a:xfrm>
              <a:off x="3995" y="4352"/>
              <a:ext cx="1280" cy="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7620">
                <a:lnSpc>
                  <a:spcPct val="108000"/>
                </a:lnSpc>
                <a:spcBef>
                  <a:spcPts val="0"/>
                </a:spcBef>
                <a:spcAft>
                  <a:spcPts val="0"/>
                </a:spcAft>
              </a:pPr>
              <a:r>
                <a:rPr lang="en-US" sz="1000">
                  <a:effectLst/>
                  <a:latin typeface="Times New Roman" panose="02020603050405020304" pitchFamily="18" charset="0"/>
                  <a:ea typeface="Cambria" panose="02040503050406030204" pitchFamily="18" charset="0"/>
                  <a:cs typeface="Cambria" panose="02040503050406030204" pitchFamily="18" charset="0"/>
                </a:rPr>
                <a:t>Easy access </a:t>
              </a:r>
              <a:endParaRPr lang="en-US" sz="1100">
                <a:effectLst/>
                <a:latin typeface="Cambria" panose="02040503050406030204" pitchFamily="18" charset="0"/>
                <a:ea typeface="Cambria" panose="02040503050406030204" pitchFamily="18" charset="0"/>
                <a:cs typeface="Cambria" panose="02040503050406030204" pitchFamily="18" charset="0"/>
              </a:endParaRPr>
            </a:p>
            <a:p>
              <a:pPr marL="0" marR="7620">
                <a:lnSpc>
                  <a:spcPct val="108000"/>
                </a:lnSpc>
                <a:spcBef>
                  <a:spcPts val="0"/>
                </a:spcBef>
                <a:spcAft>
                  <a:spcPts val="0"/>
                </a:spcAft>
              </a:pPr>
              <a:r>
                <a:rPr lang="en-US" sz="1000">
                  <a:effectLst/>
                  <a:latin typeface="Times New Roman" panose="02020603050405020304" pitchFamily="18" charset="0"/>
                  <a:ea typeface="Cambria" panose="02040503050406030204" pitchFamily="18" charset="0"/>
                  <a:cs typeface="Cambria" panose="02040503050406030204" pitchFamily="18" charset="0"/>
                </a:rPr>
                <a:t>to many texts; collaborative work</a:t>
              </a:r>
              <a:endParaRPr lang="en-US" sz="1100">
                <a:effectLst/>
                <a:latin typeface="Cambria" panose="02040503050406030204" pitchFamily="18" charset="0"/>
                <a:ea typeface="Cambria" panose="02040503050406030204" pitchFamily="18" charset="0"/>
                <a:cs typeface="Cambria" panose="02040503050406030204" pitchFamily="18" charset="0"/>
              </a:endParaRPr>
            </a:p>
          </p:txBody>
        </p:sp>
        <p:sp>
          <p:nvSpPr>
            <p:cNvPr id="15" name="docshape19">
              <a:extLst>
                <a:ext uri="{FF2B5EF4-FFF2-40B4-BE49-F238E27FC236}">
                  <a16:creationId xmlns:a16="http://schemas.microsoft.com/office/drawing/2014/main" id="{9A37A1AE-1AF4-63BA-A85A-2C1EC7992497}"/>
                </a:ext>
              </a:extLst>
            </p:cNvPr>
            <p:cNvSpPr txBox="1">
              <a:spLocks noChangeArrowheads="1"/>
            </p:cNvSpPr>
            <p:nvPr/>
          </p:nvSpPr>
          <p:spPr bwMode="auto">
            <a:xfrm>
              <a:off x="5" y="5427"/>
              <a:ext cx="6350" cy="550"/>
            </a:xfrm>
            <a:prstGeom prst="rect">
              <a:avLst/>
            </a:prstGeom>
            <a:solidFill>
              <a:srgbClr val="E6E7E8"/>
            </a:solidFill>
            <a:ln w="6350">
              <a:solidFill>
                <a:srgbClr val="231F20"/>
              </a:solidFill>
              <a:prstDash val="solid"/>
              <a:miter lim="800000"/>
              <a:headEnd/>
              <a:tailEnd/>
            </a:ln>
          </p:spPr>
          <p:txBody>
            <a:bodyPr rot="0" vert="horz" wrap="square" lIns="0" tIns="0" rIns="0" bIns="0" anchor="t" anchorCtr="0" upright="1">
              <a:noAutofit/>
            </a:bodyPr>
            <a:lstStyle/>
            <a:p>
              <a:pPr marL="0" marR="1402080">
                <a:spcBef>
                  <a:spcPts val="775"/>
                </a:spcBef>
                <a:spcAft>
                  <a:spcPts val="0"/>
                </a:spcAft>
              </a:pPr>
              <a:r>
                <a:rPr lang="en-US" sz="1200" b="1" spc="155">
                  <a:solidFill>
                    <a:srgbClr val="231F20"/>
                  </a:solidFill>
                  <a:effectLst/>
                  <a:latin typeface="Times New Roman" panose="02020603050405020304" pitchFamily="18" charset="0"/>
                  <a:ea typeface="Cambria" panose="02040503050406030204" pitchFamily="18" charset="0"/>
                  <a:cs typeface="Cambria" panose="02040503050406030204" pitchFamily="18" charset="0"/>
                </a:rPr>
                <a:t>                       NURTURANT</a:t>
              </a:r>
              <a:endParaRPr lang="en-US" sz="1100">
                <a:effectLst/>
                <a:latin typeface="Cambria" panose="02040503050406030204" pitchFamily="18" charset="0"/>
                <a:ea typeface="Cambria" panose="02040503050406030204" pitchFamily="18" charset="0"/>
                <a:cs typeface="Cambria" panose="02040503050406030204" pitchFamily="18" charset="0"/>
              </a:endParaRPr>
            </a:p>
          </p:txBody>
        </p:sp>
        <p:sp>
          <p:nvSpPr>
            <p:cNvPr id="16" name="docshape20">
              <a:extLst>
                <a:ext uri="{FF2B5EF4-FFF2-40B4-BE49-F238E27FC236}">
                  <a16:creationId xmlns:a16="http://schemas.microsoft.com/office/drawing/2014/main" id="{5490BF86-C5A6-2BCB-5B40-07F6716ECDA9}"/>
                </a:ext>
              </a:extLst>
            </p:cNvPr>
            <p:cNvSpPr txBox="1">
              <a:spLocks noChangeArrowheads="1"/>
            </p:cNvSpPr>
            <p:nvPr/>
          </p:nvSpPr>
          <p:spPr bwMode="auto">
            <a:xfrm>
              <a:off x="5" y="5"/>
              <a:ext cx="6001" cy="550"/>
            </a:xfrm>
            <a:prstGeom prst="rect">
              <a:avLst/>
            </a:prstGeom>
            <a:solidFill>
              <a:srgbClr val="E6E7E8"/>
            </a:solidFill>
            <a:ln w="6350">
              <a:solidFill>
                <a:srgbClr val="231F20"/>
              </a:solidFill>
              <a:prstDash val="solid"/>
              <a:miter lim="800000"/>
              <a:headEnd/>
              <a:tailEnd/>
            </a:ln>
          </p:spPr>
          <p:txBody>
            <a:bodyPr rot="0" vert="horz" wrap="square" lIns="0" tIns="0" rIns="0" bIns="0" anchor="t" anchorCtr="0" upright="1">
              <a:noAutofit/>
            </a:bodyPr>
            <a:lstStyle/>
            <a:p>
              <a:pPr marL="1216025" marR="0">
                <a:spcBef>
                  <a:spcPts val="775"/>
                </a:spcBef>
                <a:spcAft>
                  <a:spcPts val="0"/>
                </a:spcAft>
              </a:pPr>
              <a:r>
                <a:rPr lang="en-US" sz="1200" b="1" spc="160">
                  <a:solidFill>
                    <a:srgbClr val="231F20"/>
                  </a:solidFill>
                  <a:effectLst/>
                  <a:latin typeface="Times New Roman" panose="02020603050405020304" pitchFamily="18" charset="0"/>
                  <a:ea typeface="Cambria" panose="02040503050406030204" pitchFamily="18" charset="0"/>
                  <a:cs typeface="Cambria" panose="02040503050406030204" pitchFamily="18" charset="0"/>
                </a:rPr>
                <a:t>INSTRUCTIONAL </a:t>
              </a:r>
              <a:endParaRPr lang="en-US" sz="1100">
                <a:effectLst/>
                <a:latin typeface="Cambria" panose="02040503050406030204" pitchFamily="18" charset="0"/>
                <a:ea typeface="Cambria" panose="02040503050406030204" pitchFamily="18" charset="0"/>
                <a:cs typeface="Cambria" panose="02040503050406030204" pitchFamily="18" charset="0"/>
              </a:endParaRPr>
            </a:p>
          </p:txBody>
        </p:sp>
      </p:grpSp>
    </p:spTree>
    <p:extLst>
      <p:ext uri="{BB962C8B-B14F-4D97-AF65-F5344CB8AC3E}">
        <p14:creationId xmlns:p14="http://schemas.microsoft.com/office/powerpoint/2010/main" val="1104951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8587" y="582067"/>
            <a:ext cx="9337308" cy="5693866"/>
          </a:xfrm>
          <a:prstGeom prst="rect">
            <a:avLst/>
          </a:prstGeom>
          <a:noFill/>
        </p:spPr>
        <p:txBody>
          <a:bodyPr wrap="square" rtlCol="0">
            <a:spAutoFit/>
          </a:bodyPr>
          <a:lstStyle/>
          <a:p>
            <a:r>
              <a:rPr lang="en-US" sz="2800" b="1" dirty="0">
                <a:solidFill>
                  <a:schemeClr val="accent2">
                    <a:lumMod val="75000"/>
                  </a:schemeClr>
                </a:solidFill>
              </a:rPr>
              <a:t>Scholars on the teaching of comprehension in reading and composing in writing have built a model of teaching that provides  </a:t>
            </a:r>
          </a:p>
          <a:p>
            <a:endParaRPr lang="en-US" sz="2800" b="1" dirty="0">
              <a:solidFill>
                <a:schemeClr val="accent2">
                  <a:lumMod val="75000"/>
                </a:schemeClr>
              </a:solidFill>
            </a:endParaRPr>
          </a:p>
          <a:p>
            <a:r>
              <a:rPr lang="en-US" sz="2800" b="1" dirty="0">
                <a:solidFill>
                  <a:schemeClr val="accent2">
                    <a:lumMod val="75000"/>
                  </a:schemeClr>
                </a:solidFill>
              </a:rPr>
              <a:t>  * an explanation of a useful strategy and its rationale </a:t>
            </a:r>
          </a:p>
          <a:p>
            <a:r>
              <a:rPr lang="en-US" sz="2800" b="1" dirty="0">
                <a:solidFill>
                  <a:schemeClr val="accent2">
                    <a:lumMod val="75000"/>
                  </a:schemeClr>
                </a:solidFill>
              </a:rPr>
              <a:t>  * modeling of comprehension or composing using </a:t>
            </a:r>
            <a:br>
              <a:rPr lang="en-US" sz="2800" b="1" dirty="0">
                <a:solidFill>
                  <a:schemeClr val="accent2">
                    <a:lumMod val="75000"/>
                  </a:schemeClr>
                </a:solidFill>
              </a:rPr>
            </a:br>
            <a:r>
              <a:rPr lang="en-US" sz="2800" b="1" dirty="0">
                <a:solidFill>
                  <a:schemeClr val="accent2">
                    <a:lumMod val="75000"/>
                  </a:schemeClr>
                </a:solidFill>
              </a:rPr>
              <a:t>    the strategy</a:t>
            </a:r>
          </a:p>
          <a:p>
            <a:r>
              <a:rPr lang="en-US" sz="2800" b="1" dirty="0">
                <a:solidFill>
                  <a:schemeClr val="accent2">
                    <a:lumMod val="75000"/>
                  </a:schemeClr>
                </a:solidFill>
              </a:rPr>
              <a:t>  * teacher sharing thinking while modeling</a:t>
            </a:r>
          </a:p>
          <a:p>
            <a:r>
              <a:rPr lang="en-US" sz="2800" b="1" dirty="0">
                <a:solidFill>
                  <a:schemeClr val="accent2">
                    <a:lumMod val="75000"/>
                  </a:schemeClr>
                </a:solidFill>
              </a:rPr>
              <a:t>  * student practice of the strategy while teacher </a:t>
            </a:r>
            <a:br>
              <a:rPr lang="en-US" sz="2800" b="1" dirty="0">
                <a:solidFill>
                  <a:schemeClr val="accent2">
                    <a:lumMod val="75000"/>
                  </a:schemeClr>
                </a:solidFill>
              </a:rPr>
            </a:br>
            <a:r>
              <a:rPr lang="en-US" sz="2800" b="1" dirty="0">
                <a:solidFill>
                  <a:schemeClr val="accent2">
                    <a:lumMod val="75000"/>
                  </a:schemeClr>
                </a:solidFill>
              </a:rPr>
              <a:t>    coaches </a:t>
            </a:r>
          </a:p>
          <a:p>
            <a:r>
              <a:rPr lang="en-US" sz="2800" b="1" dirty="0">
                <a:solidFill>
                  <a:schemeClr val="accent2">
                    <a:lumMod val="75000"/>
                  </a:schemeClr>
                </a:solidFill>
              </a:rPr>
              <a:t>  * formative study of its use by teacher and students</a:t>
            </a:r>
          </a:p>
          <a:p>
            <a:endParaRPr lang="en-US" sz="2800" b="1" dirty="0">
              <a:solidFill>
                <a:srgbClr val="FF0000"/>
              </a:solidFill>
            </a:endParaRPr>
          </a:p>
          <a:p>
            <a:endParaRPr lang="en-US" sz="2800"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0395" y="685800"/>
            <a:ext cx="8585735" cy="4832092"/>
          </a:xfrm>
          <a:prstGeom prst="rect">
            <a:avLst/>
          </a:prstGeom>
          <a:noFill/>
        </p:spPr>
        <p:txBody>
          <a:bodyPr wrap="square" rtlCol="0">
            <a:spAutoFit/>
          </a:bodyPr>
          <a:lstStyle/>
          <a:p>
            <a:r>
              <a:rPr lang="en-US" sz="2800" b="1" dirty="0">
                <a:solidFill>
                  <a:srgbClr val="0000FF"/>
                </a:solidFill>
              </a:rPr>
              <a:t>Using Explicit Instruction with Metacognition to teach reading comprehension centers on the processes and strategies that very accomplished readers use to extract meaning from text. </a:t>
            </a:r>
          </a:p>
          <a:p>
            <a:endParaRPr lang="en-US" sz="2800" b="1" dirty="0">
              <a:solidFill>
                <a:srgbClr val="FF0000"/>
              </a:solidFill>
            </a:endParaRPr>
          </a:p>
          <a:p>
            <a:r>
              <a:rPr lang="en-US" sz="2800" b="1" dirty="0">
                <a:solidFill>
                  <a:srgbClr val="1C1C1C"/>
                </a:solidFill>
              </a:rPr>
              <a:t>In other words, the objective is to teach all readers the strategies that very good readers use.</a:t>
            </a:r>
          </a:p>
          <a:p>
            <a:endParaRPr lang="en-US" sz="2800" b="1" dirty="0">
              <a:solidFill>
                <a:srgbClr val="1C1C1C"/>
              </a:solidFill>
            </a:endParaRPr>
          </a:p>
          <a:p>
            <a:r>
              <a:rPr lang="en-US" sz="2800" b="1" dirty="0">
                <a:solidFill>
                  <a:srgbClr val="1C1C1C"/>
                </a:solidFill>
              </a:rPr>
              <a:t>(Similarly, in writing, to teach all students the strategies that very good writers use to compose sentences, paragraphs, and longer pieces.)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a:defRPr/>
            </a:pPr>
            <a:r>
              <a:rPr lang="en-US" sz="4000" b="1" dirty="0">
                <a:solidFill>
                  <a:srgbClr val="0000FF"/>
                </a:solidFill>
              </a:rPr>
              <a:t>Definition of Reading Comprehension Strategy</a:t>
            </a:r>
          </a:p>
        </p:txBody>
      </p:sp>
      <p:sp>
        <p:nvSpPr>
          <p:cNvPr id="9219" name="Rectangle 3"/>
          <p:cNvSpPr>
            <a:spLocks noGrp="1" noChangeArrowheads="1"/>
          </p:cNvSpPr>
          <p:nvPr>
            <p:ph idx="1"/>
          </p:nvPr>
        </p:nvSpPr>
        <p:spPr/>
        <p:txBody>
          <a:bodyPr/>
          <a:lstStyle/>
          <a:p>
            <a:pPr>
              <a:buFontTx/>
              <a:buNone/>
              <a:defRPr/>
            </a:pPr>
            <a:endParaRPr lang="en-US" dirty="0"/>
          </a:p>
          <a:p>
            <a:pPr>
              <a:buFontTx/>
              <a:buNone/>
              <a:defRPr/>
            </a:pPr>
            <a:r>
              <a:rPr lang="en-US" dirty="0"/>
              <a:t> </a:t>
            </a:r>
            <a:r>
              <a:rPr lang="en-US" sz="4000" dirty="0"/>
              <a:t>. . .  A conscious flexible plan readers can use to understand text and other graphic material.</a:t>
            </a:r>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tint val="75000"/>
                  </a:prstClr>
                </a:solidFill>
                <a:effectLst/>
                <a:uLnTx/>
                <a:uFillTx/>
                <a:latin typeface="Trebuchet MS"/>
                <a:ea typeface="+mn-ea"/>
                <a:cs typeface="+mn-cs"/>
              </a:rPr>
              <a:t>                                                                                                                E.F. Calhoun, The Phoenix Alliance.</a:t>
            </a:r>
          </a:p>
        </p:txBody>
      </p:sp>
      <p:sp>
        <p:nvSpPr>
          <p:cNvPr id="6" name="Slide Number Placeholder 5"/>
          <p:cNvSpPr>
            <a:spLocks noGrp="1"/>
          </p:cNvSpPr>
          <p:nvPr>
            <p:ph type="sldNum" sz="quarter" idx="12"/>
          </p:nvPr>
        </p:nvSpPr>
        <p:spPr>
          <a:xfrm>
            <a:off x="8590663" y="6041362"/>
            <a:ext cx="683339"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DBBCB7-6D20-484C-B827-47523BEC4028}" type="slidenum">
              <a:rPr kumimoji="0" lang="en-US" sz="900" b="0" i="0" u="none" strike="noStrike" kern="1200" cap="none" spc="0" normalizeH="0" baseline="0" noProof="0" smtClean="0">
                <a:ln>
                  <a:noFill/>
                </a:ln>
                <a:solidFill>
                  <a:srgbClr val="90C226"/>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900" b="0" i="0" u="none" strike="noStrike" kern="1200" cap="none" spc="0" normalizeH="0" baseline="0" noProof="0">
              <a:ln>
                <a:noFill/>
              </a:ln>
              <a:solidFill>
                <a:srgbClr val="90C226"/>
              </a:solidFill>
              <a:effectLst/>
              <a:uLnTx/>
              <a:uFillTx/>
              <a:latin typeface="Trebuchet MS"/>
              <a:ea typeface="+mn-ea"/>
              <a:cs typeface="+mn-cs"/>
            </a:endParaRPr>
          </a:p>
        </p:txBody>
      </p:sp>
    </p:spTree>
    <p:extLst>
      <p:ext uri="{BB962C8B-B14F-4D97-AF65-F5344CB8AC3E}">
        <p14:creationId xmlns:p14="http://schemas.microsoft.com/office/powerpoint/2010/main" val="3508626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normAutofit fontScale="90000"/>
          </a:bodyPr>
          <a:lstStyle/>
          <a:p>
            <a:r>
              <a:rPr lang="en-US" sz="4800" dirty="0">
                <a:solidFill>
                  <a:schemeClr val="accent2">
                    <a:lumMod val="75000"/>
                  </a:schemeClr>
                </a:solidFill>
              </a:rPr>
              <a:t>For Example:</a:t>
            </a:r>
            <a:br>
              <a:rPr lang="en-US" sz="4800" dirty="0">
                <a:solidFill>
                  <a:schemeClr val="accent2">
                    <a:lumMod val="75000"/>
                  </a:schemeClr>
                </a:solidFill>
              </a:rPr>
            </a:br>
            <a:r>
              <a:rPr lang="en-US" sz="4800" dirty="0">
                <a:solidFill>
                  <a:schemeClr val="accent2">
                    <a:lumMod val="75000"/>
                  </a:schemeClr>
                </a:solidFill>
              </a:rPr>
              <a:t>Using text structure means . . .</a:t>
            </a:r>
          </a:p>
        </p:txBody>
      </p:sp>
      <p:sp>
        <p:nvSpPr>
          <p:cNvPr id="3" name="Content Placeholder 2"/>
          <p:cNvSpPr>
            <a:spLocks noGrp="1"/>
          </p:cNvSpPr>
          <p:nvPr>
            <p:ph idx="1"/>
          </p:nvPr>
        </p:nvSpPr>
        <p:spPr/>
        <p:txBody>
          <a:bodyPr/>
          <a:lstStyle/>
          <a:p>
            <a:pPr>
              <a:buNone/>
            </a:pPr>
            <a:r>
              <a:rPr lang="en-US" sz="4400" dirty="0"/>
              <a:t>identifying how an author has organized her/his ideas </a:t>
            </a:r>
            <a:r>
              <a:rPr lang="en-US" sz="4400" b="1" dirty="0"/>
              <a:t>and </a:t>
            </a:r>
            <a:endParaRPr lang="en-US" sz="4400" dirty="0"/>
          </a:p>
          <a:p>
            <a:pPr>
              <a:buNone/>
            </a:pPr>
            <a:r>
              <a:rPr lang="en-US" sz="4400" dirty="0"/>
              <a:t>using this plan or pattern to connect ideas and learn the content.</a:t>
            </a:r>
          </a:p>
        </p:txBody>
      </p:sp>
      <p:sp>
        <p:nvSpPr>
          <p:cNvPr id="4" name="Footer Placeholder 3"/>
          <p:cNvSpPr>
            <a:spLocks noGrp="1"/>
          </p:cNvSpPr>
          <p:nvPr>
            <p:ph type="ftr" sz="quarter" idx="11"/>
          </p:nvPr>
        </p:nvSpPr>
        <p:spPr>
          <a:xfrm>
            <a:off x="677334" y="6041362"/>
            <a:ext cx="6297612"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Trebuchet MS"/>
                <a:ea typeface="+mn-ea"/>
                <a:cs typeface="+mn-cs"/>
              </a:rPr>
              <a:t>E.F. Calhoun, The Phoenix Alliance</a:t>
            </a:r>
            <a:endParaRPr kumimoji="0" lang="en-US" sz="900" b="0" i="0" u="none" strike="noStrike" kern="1200" cap="none" spc="0" normalizeH="0" baseline="0" noProof="0" dirty="0">
              <a:ln>
                <a:noFill/>
              </a:ln>
              <a:solidFill>
                <a:srgbClr val="FFFFFF"/>
              </a:solidFill>
              <a:effectLst/>
              <a:uLnTx/>
              <a:uFillTx/>
              <a:latin typeface="Trebuchet MS"/>
              <a:ea typeface="+mn-ea"/>
              <a:cs typeface="+mn-cs"/>
            </a:endParaRPr>
          </a:p>
        </p:txBody>
      </p:sp>
      <p:sp>
        <p:nvSpPr>
          <p:cNvPr id="5" name="Slide Number Placeholder 4"/>
          <p:cNvSpPr>
            <a:spLocks noGrp="1"/>
          </p:cNvSpPr>
          <p:nvPr>
            <p:ph type="sldNum" sz="quarter" idx="12"/>
          </p:nvPr>
        </p:nvSpPr>
        <p:spPr>
          <a:xfrm>
            <a:off x="8590663" y="6041362"/>
            <a:ext cx="683339" cy="365125"/>
          </a:xfrm>
        </p:spPr>
        <p:txBody>
          <a:bodyPr/>
          <a:lstStyle/>
          <a:p>
            <a:pPr marL="0" marR="0" lvl="0" indent="0" algn="r" defTabSz="914400" rtl="0" eaLnBrk="1" fontAlgn="base" latinLnBrk="0" hangingPunct="1">
              <a:lnSpc>
                <a:spcPct val="100000"/>
              </a:lnSpc>
              <a:spcBef>
                <a:spcPts val="0"/>
              </a:spcBef>
              <a:spcAft>
                <a:spcPct val="0"/>
              </a:spcAft>
              <a:buClrTx/>
              <a:buSzTx/>
              <a:buFontTx/>
              <a:buNone/>
              <a:tabLst/>
              <a:defRPr/>
            </a:pPr>
            <a:fld id="{CB4AE33E-607B-480F-81E2-0E12B7701228}" type="slidenum">
              <a:rPr kumimoji="0" lang="en-US" sz="900" b="0" i="0" u="none" strike="noStrike" kern="1200" cap="none" spc="0" normalizeH="0" baseline="0" noProof="0" smtClean="0">
                <a:ln>
                  <a:noFill/>
                </a:ln>
                <a:solidFill>
                  <a:srgbClr val="FFFFFF"/>
                </a:solidFill>
                <a:effectLst/>
                <a:uLnTx/>
                <a:uFillTx/>
                <a:latin typeface="Trebuchet MS"/>
                <a:ea typeface="+mn-ea"/>
                <a:cs typeface="+mn-cs"/>
              </a:rPr>
              <a:pPr marL="0" marR="0" lvl="0" indent="0" algn="r" defTabSz="914400" rtl="0" eaLnBrk="1" fontAlgn="base" latinLnBrk="0" hangingPunct="1">
                <a:lnSpc>
                  <a:spcPct val="100000"/>
                </a:lnSpc>
                <a:spcBef>
                  <a:spcPts val="0"/>
                </a:spcBef>
                <a:spcAft>
                  <a:spcPct val="0"/>
                </a:spcAft>
                <a:buClrTx/>
                <a:buSzTx/>
                <a:buFontTx/>
                <a:buNone/>
                <a:tabLst/>
                <a:defRPr/>
              </a:pPr>
              <a:t>6</a:t>
            </a:fld>
            <a:endParaRPr kumimoji="0" lang="en-US" sz="900" b="0" i="0" u="none" strike="noStrike" kern="1200" cap="none" spc="0" normalizeH="0" baseline="0" noProof="0" dirty="0">
              <a:ln>
                <a:noFill/>
              </a:ln>
              <a:solidFill>
                <a:srgbClr val="FFFFFF"/>
              </a:solidFill>
              <a:effectLst/>
              <a:uLnTx/>
              <a:uFillTx/>
              <a:latin typeface="Trebuchet MS"/>
              <a:ea typeface="+mn-ea"/>
              <a:cs typeface="+mn-cs"/>
            </a:endParaRPr>
          </a:p>
        </p:txBody>
      </p:sp>
    </p:spTree>
    <p:extLst>
      <p:ext uri="{BB962C8B-B14F-4D97-AF65-F5344CB8AC3E}">
        <p14:creationId xmlns:p14="http://schemas.microsoft.com/office/powerpoint/2010/main" val="3955815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87B0C-231F-37D0-376A-16B09AC4E8EE}"/>
              </a:ext>
            </a:extLst>
          </p:cNvPr>
          <p:cNvSpPr>
            <a:spLocks noGrp="1"/>
          </p:cNvSpPr>
          <p:nvPr>
            <p:ph type="title"/>
          </p:nvPr>
        </p:nvSpPr>
        <p:spPr>
          <a:xfrm>
            <a:off x="754336" y="407470"/>
            <a:ext cx="8596668" cy="1320800"/>
          </a:xfrm>
        </p:spPr>
        <p:txBody>
          <a:bodyPr/>
          <a:lstStyle/>
          <a:p>
            <a:r>
              <a:rPr lang="en-US" b="1" dirty="0">
                <a:solidFill>
                  <a:schemeClr val="accent2">
                    <a:lumMod val="75000"/>
                  </a:schemeClr>
                </a:solidFill>
              </a:rPr>
              <a:t>This model is often called “Explicit Strategy Instruction” or ESI.</a:t>
            </a:r>
          </a:p>
        </p:txBody>
      </p:sp>
      <p:sp>
        <p:nvSpPr>
          <p:cNvPr id="3" name="Content Placeholder 2">
            <a:extLst>
              <a:ext uri="{FF2B5EF4-FFF2-40B4-BE49-F238E27FC236}">
                <a16:creationId xmlns:a16="http://schemas.microsoft.com/office/drawing/2014/main" id="{6B4314DF-499D-045B-3EDF-24C0863E7E9C}"/>
              </a:ext>
            </a:extLst>
          </p:cNvPr>
          <p:cNvSpPr>
            <a:spLocks noGrp="1"/>
          </p:cNvSpPr>
          <p:nvPr>
            <p:ph idx="1"/>
          </p:nvPr>
        </p:nvSpPr>
        <p:spPr>
          <a:xfrm>
            <a:off x="677334" y="1728270"/>
            <a:ext cx="8596668" cy="4303467"/>
          </a:xfrm>
        </p:spPr>
        <p:txBody>
          <a:bodyPr>
            <a:normAutofit fontScale="92500" lnSpcReduction="10000"/>
          </a:bodyPr>
          <a:lstStyle/>
          <a:p>
            <a:pPr marL="0" indent="0">
              <a:buNone/>
            </a:pPr>
            <a:r>
              <a:rPr lang="en-US" sz="2800" dirty="0"/>
              <a:t>Here are some major processes to keep in mind when learning and using Explicit Strategy Instruction:</a:t>
            </a:r>
          </a:p>
          <a:p>
            <a:r>
              <a:rPr lang="en-US" sz="2800" dirty="0">
                <a:solidFill>
                  <a:srgbClr val="0000FF"/>
                </a:solidFill>
              </a:rPr>
              <a:t>Explanation</a:t>
            </a:r>
            <a:r>
              <a:rPr lang="en-US" sz="2800" dirty="0"/>
              <a:t> of and </a:t>
            </a:r>
            <a:r>
              <a:rPr lang="en-US" sz="2800" dirty="0">
                <a:solidFill>
                  <a:srgbClr val="0000FF"/>
                </a:solidFill>
              </a:rPr>
              <a:t>rationale</a:t>
            </a:r>
            <a:r>
              <a:rPr lang="en-US" sz="2800" dirty="0"/>
              <a:t> for using the strategy are essential components.</a:t>
            </a:r>
          </a:p>
          <a:p>
            <a:r>
              <a:rPr lang="en-US" sz="2800" dirty="0"/>
              <a:t>It is a </a:t>
            </a:r>
            <a:r>
              <a:rPr lang="en-US" sz="2800" dirty="0">
                <a:solidFill>
                  <a:srgbClr val="0000FF"/>
                </a:solidFill>
              </a:rPr>
              <a:t>metacognitive</a:t>
            </a:r>
            <a:r>
              <a:rPr lang="en-US" sz="2800" dirty="0"/>
              <a:t> process!</a:t>
            </a:r>
          </a:p>
          <a:p>
            <a:r>
              <a:rPr lang="en-US" sz="2800" dirty="0"/>
              <a:t>The </a:t>
            </a:r>
            <a:r>
              <a:rPr lang="en-US" sz="2800" dirty="0">
                <a:solidFill>
                  <a:srgbClr val="0000FF"/>
                </a:solidFill>
              </a:rPr>
              <a:t>sharing of thinking while applying the strategy </a:t>
            </a:r>
            <a:r>
              <a:rPr lang="en-US" sz="2800" dirty="0"/>
              <a:t>is a key part of this “apprenticeship.”</a:t>
            </a:r>
          </a:p>
          <a:p>
            <a:r>
              <a:rPr lang="en-US" sz="2800" dirty="0">
                <a:solidFill>
                  <a:schemeClr val="tx1"/>
                </a:solidFill>
              </a:rPr>
              <a:t>Continuous </a:t>
            </a:r>
            <a:r>
              <a:rPr lang="en-US" sz="2800" dirty="0">
                <a:solidFill>
                  <a:srgbClr val="0000FF"/>
                </a:solidFill>
              </a:rPr>
              <a:t>formative </a:t>
            </a:r>
            <a:r>
              <a:rPr lang="en-US" sz="2800" dirty="0">
                <a:solidFill>
                  <a:schemeClr val="tx1"/>
                </a:solidFill>
              </a:rPr>
              <a:t>assessment is needed: of</a:t>
            </a:r>
            <a:r>
              <a:rPr lang="en-US" sz="2800" dirty="0"/>
              <a:t> students’ progress in knowing what the strategy is, how to use it, and when to use it. </a:t>
            </a:r>
          </a:p>
        </p:txBody>
      </p:sp>
    </p:spTree>
    <p:extLst>
      <p:ext uri="{BB962C8B-B14F-4D97-AF65-F5344CB8AC3E}">
        <p14:creationId xmlns:p14="http://schemas.microsoft.com/office/powerpoint/2010/main" val="3490025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4B914-8C67-9D7F-0DB2-C5B3F158FF17}"/>
              </a:ext>
            </a:extLst>
          </p:cNvPr>
          <p:cNvSpPr>
            <a:spLocks noGrp="1"/>
          </p:cNvSpPr>
          <p:nvPr>
            <p:ph type="title"/>
          </p:nvPr>
        </p:nvSpPr>
        <p:spPr>
          <a:xfrm>
            <a:off x="677334" y="609600"/>
            <a:ext cx="8596668" cy="834189"/>
          </a:xfrm>
          <a:solidFill>
            <a:srgbClr val="FFFF00"/>
          </a:solidFill>
        </p:spPr>
        <p:txBody>
          <a:bodyPr/>
          <a:lstStyle/>
          <a:p>
            <a:pPr algn="ctr"/>
            <a:r>
              <a:rPr lang="en-US" dirty="0">
                <a:solidFill>
                  <a:srgbClr val="0000FF"/>
                </a:solidFill>
              </a:rPr>
              <a:t>Explanation and Rationale</a:t>
            </a:r>
          </a:p>
        </p:txBody>
      </p:sp>
      <p:sp>
        <p:nvSpPr>
          <p:cNvPr id="3" name="Content Placeholder 2">
            <a:extLst>
              <a:ext uri="{FF2B5EF4-FFF2-40B4-BE49-F238E27FC236}">
                <a16:creationId xmlns:a16="http://schemas.microsoft.com/office/drawing/2014/main" id="{587E5BEF-3597-5878-D4E7-DD81E30EBB7A}"/>
              </a:ext>
            </a:extLst>
          </p:cNvPr>
          <p:cNvSpPr>
            <a:spLocks noGrp="1"/>
          </p:cNvSpPr>
          <p:nvPr>
            <p:ph idx="1"/>
          </p:nvPr>
        </p:nvSpPr>
        <p:spPr>
          <a:xfrm>
            <a:off x="677334" y="1751799"/>
            <a:ext cx="8596668" cy="4289564"/>
          </a:xfrm>
        </p:spPr>
        <p:txBody>
          <a:bodyPr/>
          <a:lstStyle/>
          <a:p>
            <a:pPr marL="0" indent="0">
              <a:buNone/>
            </a:pPr>
            <a:r>
              <a:rPr lang="en-US" sz="2400" dirty="0">
                <a:solidFill>
                  <a:schemeClr val="accent2">
                    <a:lumMod val="75000"/>
                  </a:schemeClr>
                </a:solidFill>
              </a:rPr>
              <a:t>Reminders:</a:t>
            </a:r>
          </a:p>
          <a:p>
            <a:r>
              <a:rPr lang="en-US" sz="2400" dirty="0">
                <a:solidFill>
                  <a:schemeClr val="accent2">
                    <a:lumMod val="75000"/>
                  </a:schemeClr>
                </a:solidFill>
              </a:rPr>
              <a:t>Take time to compose a </a:t>
            </a:r>
            <a:r>
              <a:rPr lang="en-US" sz="2400" dirty="0">
                <a:solidFill>
                  <a:srgbClr val="0000FF"/>
                </a:solidFill>
              </a:rPr>
              <a:t>clear explanation of the reading comprehension strategy </a:t>
            </a:r>
            <a:r>
              <a:rPr lang="en-US" sz="2400" dirty="0">
                <a:solidFill>
                  <a:schemeClr val="accent2">
                    <a:lumMod val="75000"/>
                  </a:schemeClr>
                </a:solidFill>
              </a:rPr>
              <a:t>you will be teaching. (Which you will be teaching to the class or a small group because your students are struggling with a particular aspect of comprehension.)</a:t>
            </a:r>
          </a:p>
          <a:p>
            <a:r>
              <a:rPr lang="en-US" sz="2400" dirty="0">
                <a:solidFill>
                  <a:schemeClr val="accent2">
                    <a:lumMod val="75000"/>
                  </a:schemeClr>
                </a:solidFill>
              </a:rPr>
              <a:t>Provide the </a:t>
            </a:r>
            <a:r>
              <a:rPr lang="en-US" sz="2400" dirty="0">
                <a:solidFill>
                  <a:srgbClr val="0000FF"/>
                </a:solidFill>
              </a:rPr>
              <a:t>rationale for why and when the strategy might be useful</a:t>
            </a:r>
            <a:r>
              <a:rPr lang="en-US" sz="2400" dirty="0">
                <a:solidFill>
                  <a:schemeClr val="accent2">
                    <a:lumMod val="75000"/>
                  </a:schemeClr>
                </a:solidFill>
              </a:rPr>
              <a:t>. Continue to address the rationale while students are learning to apply it: it’s definitely not an “I said it once” component.</a:t>
            </a:r>
          </a:p>
          <a:p>
            <a:pPr marL="0" indent="0">
              <a:buNone/>
            </a:pPr>
            <a:endParaRPr lang="en-US" sz="2400" dirty="0">
              <a:solidFill>
                <a:schemeClr val="accent2">
                  <a:lumMod val="75000"/>
                </a:schemeClr>
              </a:solidFill>
            </a:endParaRPr>
          </a:p>
        </p:txBody>
      </p:sp>
    </p:spTree>
    <p:extLst>
      <p:ext uri="{BB962C8B-B14F-4D97-AF65-F5344CB8AC3E}">
        <p14:creationId xmlns:p14="http://schemas.microsoft.com/office/powerpoint/2010/main" val="652665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4" y="609702"/>
            <a:ext cx="6447501" cy="886691"/>
          </a:xfrm>
          <a:solidFill>
            <a:srgbClr val="FFFF00"/>
          </a:solidFill>
        </p:spPr>
        <p:txBody>
          <a:bodyPr/>
          <a:lstStyle/>
          <a:p>
            <a:pPr algn="ctr"/>
            <a:r>
              <a:rPr lang="en-US" i="1" dirty="0">
                <a:solidFill>
                  <a:srgbClr val="2929FF"/>
                </a:solidFill>
              </a:rPr>
              <a:t>Metacognition </a:t>
            </a:r>
            <a:r>
              <a:rPr lang="en-US" i="1" dirty="0">
                <a:solidFill>
                  <a:schemeClr val="tx1"/>
                </a:solidFill>
              </a:rPr>
              <a:t>here </a:t>
            </a:r>
            <a:r>
              <a:rPr lang="en-US" dirty="0">
                <a:solidFill>
                  <a:schemeClr val="tx1"/>
                </a:solidFill>
              </a:rPr>
              <a:t>includes</a:t>
            </a:r>
            <a:endParaRPr lang="en-US" i="1" dirty="0">
              <a:solidFill>
                <a:schemeClr val="tx1"/>
              </a:solidFill>
            </a:endParaRPr>
          </a:p>
        </p:txBody>
      </p:sp>
      <p:sp>
        <p:nvSpPr>
          <p:cNvPr id="3" name="Content Placeholder 2"/>
          <p:cNvSpPr>
            <a:spLocks noGrp="1"/>
          </p:cNvSpPr>
          <p:nvPr>
            <p:ph idx="1"/>
          </p:nvPr>
        </p:nvSpPr>
        <p:spPr>
          <a:xfrm>
            <a:off x="1302329" y="1569036"/>
            <a:ext cx="7177179" cy="4472335"/>
          </a:xfrm>
        </p:spPr>
        <p:txBody>
          <a:bodyPr>
            <a:normAutofit lnSpcReduction="10000"/>
          </a:bodyPr>
          <a:lstStyle/>
          <a:p>
            <a:r>
              <a:rPr lang="en-US" sz="2800" dirty="0"/>
              <a:t>Being aware of the knowledge you have or do not have (e.g., knowledge about how reading comprehension works and strategies to use when you are struggling to follow the ideas in the text) </a:t>
            </a:r>
          </a:p>
          <a:p>
            <a:pPr marL="0" indent="0">
              <a:buNone/>
            </a:pPr>
            <a:r>
              <a:rPr lang="en-US" sz="2800" dirty="0"/>
              <a:t>                          and</a:t>
            </a:r>
          </a:p>
          <a:p>
            <a:r>
              <a:rPr lang="en-US" sz="2800" dirty="0"/>
              <a:t>Control and self-regulation of this knowledge (e.g., ability to monitor comprehension, apply strategies, and regulate your use of knowledge)</a:t>
            </a: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tint val="75000"/>
                  </a:prstClr>
                </a:solidFill>
                <a:effectLst/>
                <a:uLnTx/>
                <a:uFillTx/>
                <a:latin typeface="Trebuchet MS"/>
                <a:ea typeface="+mn-ea"/>
                <a:cs typeface="+mn-cs"/>
              </a:rPr>
              <a:t>                                                      E.F. Calhoun, The Phoenix Alliance</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 sz="1333" b="0" i="0" u="none" strike="noStrike" kern="0" cap="none" spc="0" normalizeH="0" baseline="0" noProof="0" smtClean="0">
                <a:ln>
                  <a:noFill/>
                </a:ln>
                <a:solidFill>
                  <a:srgbClr val="595959"/>
                </a:solidFill>
                <a:effectLst/>
                <a:uLnTx/>
                <a:uFillTx/>
                <a:latin typeface="Trebuchet MS"/>
                <a:ea typeface="+mn-ea"/>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 sz="1333" b="0" i="0" u="none" strike="noStrike" kern="0" cap="none" spc="0" normalizeH="0" baseline="0" noProof="0">
              <a:ln>
                <a:noFill/>
              </a:ln>
              <a:solidFill>
                <a:srgbClr val="595959"/>
              </a:solidFill>
              <a:effectLst/>
              <a:uLnTx/>
              <a:uFillTx/>
              <a:latin typeface="Trebuchet MS"/>
              <a:ea typeface="+mn-ea"/>
              <a:cs typeface="Arial"/>
              <a:sym typeface="Arial"/>
            </a:endParaRPr>
          </a:p>
        </p:txBody>
      </p:sp>
    </p:spTree>
    <p:extLst>
      <p:ext uri="{BB962C8B-B14F-4D97-AF65-F5344CB8AC3E}">
        <p14:creationId xmlns:p14="http://schemas.microsoft.com/office/powerpoint/2010/main" val="3481521080"/>
      </p:ext>
    </p:extLst>
  </p:cSld>
  <p:clrMapOvr>
    <a:masterClrMapping/>
  </p:clrMapOvr>
</p:sld>
</file>

<file path=ppt/theme/theme1.xml><?xml version="1.0" encoding="utf-8"?>
<a:theme xmlns:a="http://schemas.openxmlformats.org/drawingml/2006/main" name="1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19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66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10228</TotalTime>
  <Words>1778</Words>
  <Application>Microsoft Office PowerPoint</Application>
  <PresentationFormat>Widescreen</PresentationFormat>
  <Paragraphs>157</Paragraphs>
  <Slides>24</Slides>
  <Notes>9</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24</vt:i4>
      </vt:variant>
    </vt:vector>
  </HeadingPairs>
  <TitlesOfParts>
    <vt:vector size="35" baseType="lpstr">
      <vt:lpstr>Arial</vt:lpstr>
      <vt:lpstr>Arial Unicode MS</vt:lpstr>
      <vt:lpstr>Calibri</vt:lpstr>
      <vt:lpstr>Cambria</vt:lpstr>
      <vt:lpstr>Times New Roman</vt:lpstr>
      <vt:lpstr>Trebuchet MS</vt:lpstr>
      <vt:lpstr>Wingdings</vt:lpstr>
      <vt:lpstr>Wingdings 3</vt:lpstr>
      <vt:lpstr>1_Facet</vt:lpstr>
      <vt:lpstr>19_Facet</vt:lpstr>
      <vt:lpstr>66_Facet</vt:lpstr>
      <vt:lpstr>Chapter Fifteen</vt:lpstr>
      <vt:lpstr>Behavioral Models often use description of the task, demonstration, practice, and the formative study of student learning.  Explicit Instruction with Metacognition provides this AND MORE! </vt:lpstr>
      <vt:lpstr>PowerPoint Presentation</vt:lpstr>
      <vt:lpstr>PowerPoint Presentation</vt:lpstr>
      <vt:lpstr>Definition of Reading Comprehension Strategy</vt:lpstr>
      <vt:lpstr>For Example: Using text structure means . . .</vt:lpstr>
      <vt:lpstr>This model is often called “Explicit Strategy Instruction” or ESI.</vt:lpstr>
      <vt:lpstr>Explanation and Rationale</vt:lpstr>
      <vt:lpstr>Metacognition here includes</vt:lpstr>
      <vt:lpstr>Modeling the Thinking</vt:lpstr>
      <vt:lpstr>Formative Assessment: Excerpt from Valencia, S.W. (2011), Using Assessment to Improve Teaching and Learning</vt:lpstr>
      <vt:lpstr>Keeley, P. (2011).Teachers as Classroom Researchers. Science and Children, 49(3), 24-26. (Excerpt p. 24)</vt:lpstr>
      <vt:lpstr>Teaching with Explicit                           Strategy                                 Instruction</vt:lpstr>
      <vt:lpstr>Explicit Strategy Instruction (a Structured Think-Aloud)</vt:lpstr>
      <vt:lpstr>Let’s look deeper into the strategy of Using Text Structure</vt:lpstr>
      <vt:lpstr>One kind of text structure or organization that authors use is description.</vt:lpstr>
      <vt:lpstr>If we can recognize when an author is using description, we can learn about and  experience many things.  </vt:lpstr>
      <vt:lpstr>Of course, in teaching informational text structure, there are other common text structures beyond description, for example:</vt:lpstr>
      <vt:lpstr>The next few slides will give you some “starter” explanations for some of the most common strategies your students will need. But only you and your students know which strategies are most needed.</vt:lpstr>
      <vt:lpstr>Monitoring Comprehension . . . means</vt:lpstr>
      <vt:lpstr>Determining Main Idea</vt:lpstr>
      <vt:lpstr>Using Context To Build Vocabulary and Concepts . . . means</vt:lpstr>
      <vt:lpstr>My advice [P.D.Pearson, 2007]:</vt:lpstr>
      <vt:lpstr>Figure 15.1   Instructional and Nurturant Effects of the Explicit Strategy                        Instruction Model for Reading Comprehension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B--Thinking About Purpose and Audience—for Reading and for Writing</dc:title>
  <dc:creator>Emily Calhoun</dc:creator>
  <cp:lastModifiedBy>Emily Calhoun</cp:lastModifiedBy>
  <cp:revision>15</cp:revision>
  <cp:lastPrinted>2024-07-15T10:52:35Z</cp:lastPrinted>
  <dcterms:created xsi:type="dcterms:W3CDTF">2022-08-04T17:24:21Z</dcterms:created>
  <dcterms:modified xsi:type="dcterms:W3CDTF">2024-07-15T19:37:01Z</dcterms:modified>
</cp:coreProperties>
</file>