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1C1C1C"/>
    <a:srgbClr val="4D4D4D"/>
    <a:srgbClr val="777777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Calhoun" userId="ef1a48b253f9cf4d" providerId="LiveId" clId="{F1190C8B-2F16-4D58-B708-4949E6D3C42D}"/>
    <pc:docChg chg="undo custSel addSld modSld">
      <pc:chgData name="Emily Calhoun" userId="ef1a48b253f9cf4d" providerId="LiveId" clId="{F1190C8B-2F16-4D58-B708-4949E6D3C42D}" dt="2024-07-14T19:13:52.688" v="154" actId="255"/>
      <pc:docMkLst>
        <pc:docMk/>
      </pc:docMkLst>
      <pc:sldChg chg="modSp mod modClrScheme chgLayout">
        <pc:chgData name="Emily Calhoun" userId="ef1a48b253f9cf4d" providerId="LiveId" clId="{F1190C8B-2F16-4D58-B708-4949E6D3C42D}" dt="2024-07-14T19:13:52.688" v="154" actId="255"/>
        <pc:sldMkLst>
          <pc:docMk/>
          <pc:sldMk cId="0" sldId="256"/>
        </pc:sldMkLst>
        <pc:spChg chg="mod ord">
          <ac:chgData name="Emily Calhoun" userId="ef1a48b253f9cf4d" providerId="LiveId" clId="{F1190C8B-2F16-4D58-B708-4949E6D3C42D}" dt="2024-07-14T19:13:25.502" v="127" actId="14100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Emily Calhoun" userId="ef1a48b253f9cf4d" providerId="LiveId" clId="{F1190C8B-2F16-4D58-B708-4949E6D3C42D}" dt="2024-07-14T19:13:52.688" v="154" actId="255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Emily Calhoun" userId="ef1a48b253f9cf4d" providerId="LiveId" clId="{F1190C8B-2F16-4D58-B708-4949E6D3C42D}" dt="2024-07-14T19:00:01.374" v="5" actId="14100"/>
        <pc:sldMkLst>
          <pc:docMk/>
          <pc:sldMk cId="0" sldId="257"/>
        </pc:sldMkLst>
        <pc:spChg chg="mod">
          <ac:chgData name="Emily Calhoun" userId="ef1a48b253f9cf4d" providerId="LiveId" clId="{F1190C8B-2F16-4D58-B708-4949E6D3C42D}" dt="2024-07-14T19:00:01.374" v="5" actId="14100"/>
          <ac:spMkLst>
            <pc:docMk/>
            <pc:sldMk cId="0" sldId="257"/>
            <ac:spMk id="2" creationId="{00000000-0000-0000-0000-000000000000}"/>
          </ac:spMkLst>
        </pc:spChg>
      </pc:sldChg>
      <pc:sldChg chg="modSp mod">
        <pc:chgData name="Emily Calhoun" userId="ef1a48b253f9cf4d" providerId="LiveId" clId="{F1190C8B-2F16-4D58-B708-4949E6D3C42D}" dt="2024-07-14T19:07:23.110" v="114" actId="6549"/>
        <pc:sldMkLst>
          <pc:docMk/>
          <pc:sldMk cId="0" sldId="258"/>
        </pc:sldMkLst>
        <pc:spChg chg="mod">
          <ac:chgData name="Emily Calhoun" userId="ef1a48b253f9cf4d" providerId="LiveId" clId="{F1190C8B-2F16-4D58-B708-4949E6D3C42D}" dt="2024-07-14T19:07:23.110" v="114" actId="6549"/>
          <ac:spMkLst>
            <pc:docMk/>
            <pc:sldMk cId="0" sldId="258"/>
            <ac:spMk id="2" creationId="{00000000-0000-0000-0000-000000000000}"/>
          </ac:spMkLst>
        </pc:spChg>
      </pc:sldChg>
      <pc:sldChg chg="modSp mod">
        <pc:chgData name="Emily Calhoun" userId="ef1a48b253f9cf4d" providerId="LiveId" clId="{F1190C8B-2F16-4D58-B708-4949E6D3C42D}" dt="2024-07-14T19:01:01.401" v="11" actId="20577"/>
        <pc:sldMkLst>
          <pc:docMk/>
          <pc:sldMk cId="0" sldId="259"/>
        </pc:sldMkLst>
        <pc:spChg chg="mod">
          <ac:chgData name="Emily Calhoun" userId="ef1a48b253f9cf4d" providerId="LiveId" clId="{F1190C8B-2F16-4D58-B708-4949E6D3C42D}" dt="2024-07-14T19:01:01.401" v="11" actId="20577"/>
          <ac:spMkLst>
            <pc:docMk/>
            <pc:sldMk cId="0" sldId="259"/>
            <ac:spMk id="2" creationId="{00000000-0000-0000-0000-000000000000}"/>
          </ac:spMkLst>
        </pc:spChg>
      </pc:sldChg>
      <pc:sldChg chg="modSp mod">
        <pc:chgData name="Emily Calhoun" userId="ef1a48b253f9cf4d" providerId="LiveId" clId="{F1190C8B-2F16-4D58-B708-4949E6D3C42D}" dt="2024-07-14T18:59:40.262" v="3" actId="207"/>
        <pc:sldMkLst>
          <pc:docMk/>
          <pc:sldMk cId="0" sldId="260"/>
        </pc:sldMkLst>
        <pc:spChg chg="mod">
          <ac:chgData name="Emily Calhoun" userId="ef1a48b253f9cf4d" providerId="LiveId" clId="{F1190C8B-2F16-4D58-B708-4949E6D3C42D}" dt="2024-07-14T18:59:40.262" v="3" actId="207"/>
          <ac:spMkLst>
            <pc:docMk/>
            <pc:sldMk cId="0" sldId="260"/>
            <ac:spMk id="2" creationId="{00000000-0000-0000-0000-000000000000}"/>
          </ac:spMkLst>
        </pc:spChg>
      </pc:sldChg>
      <pc:sldChg chg="addSp delSp modSp new mod modClrScheme chgLayout">
        <pc:chgData name="Emily Calhoun" userId="ef1a48b253f9cf4d" providerId="LiveId" clId="{F1190C8B-2F16-4D58-B708-4949E6D3C42D}" dt="2024-07-14T19:05:14.176" v="77" actId="1076"/>
        <pc:sldMkLst>
          <pc:docMk/>
          <pc:sldMk cId="978043528" sldId="261"/>
        </pc:sldMkLst>
        <pc:spChg chg="add mod">
          <ac:chgData name="Emily Calhoun" userId="ef1a48b253f9cf4d" providerId="LiveId" clId="{F1190C8B-2F16-4D58-B708-4949E6D3C42D}" dt="2024-07-14T19:02:55.180" v="22" actId="255"/>
          <ac:spMkLst>
            <pc:docMk/>
            <pc:sldMk cId="978043528" sldId="261"/>
            <ac:spMk id="2" creationId="{BAE500ED-5B8E-C7DD-017B-95317E175066}"/>
          </ac:spMkLst>
        </pc:spChg>
        <pc:spChg chg="add del mod">
          <ac:chgData name="Emily Calhoun" userId="ef1a48b253f9cf4d" providerId="LiveId" clId="{F1190C8B-2F16-4D58-B708-4949E6D3C42D}" dt="2024-07-14T19:03:37.166" v="24" actId="21"/>
          <ac:spMkLst>
            <pc:docMk/>
            <pc:sldMk cId="978043528" sldId="261"/>
            <ac:spMk id="3" creationId="{0AA43EB6-BAE5-D321-9966-6BC3A03690B3}"/>
          </ac:spMkLst>
        </pc:spChg>
        <pc:spChg chg="add mod">
          <ac:chgData name="Emily Calhoun" userId="ef1a48b253f9cf4d" providerId="LiveId" clId="{F1190C8B-2F16-4D58-B708-4949E6D3C42D}" dt="2024-07-14T19:03:28.217" v="23"/>
          <ac:spMkLst>
            <pc:docMk/>
            <pc:sldMk cId="978043528" sldId="261"/>
            <ac:spMk id="5" creationId="{BE16C3D8-928B-53F8-7519-2322A1265820}"/>
          </ac:spMkLst>
        </pc:spChg>
        <pc:spChg chg="add mod">
          <ac:chgData name="Emily Calhoun" userId="ef1a48b253f9cf4d" providerId="LiveId" clId="{F1190C8B-2F16-4D58-B708-4949E6D3C42D}" dt="2024-07-14T19:03:28.217" v="23"/>
          <ac:spMkLst>
            <pc:docMk/>
            <pc:sldMk cId="978043528" sldId="261"/>
            <ac:spMk id="6" creationId="{0D78AE29-4C9D-88EE-4F0E-E03E38332060}"/>
          </ac:spMkLst>
        </pc:spChg>
        <pc:spChg chg="add mod">
          <ac:chgData name="Emily Calhoun" userId="ef1a48b253f9cf4d" providerId="LiveId" clId="{F1190C8B-2F16-4D58-B708-4949E6D3C42D}" dt="2024-07-14T19:03:28.217" v="23"/>
          <ac:spMkLst>
            <pc:docMk/>
            <pc:sldMk cId="978043528" sldId="261"/>
            <ac:spMk id="7" creationId="{569F59E0-E3B8-EB74-0A9F-5E0F06746478}"/>
          </ac:spMkLst>
        </pc:spChg>
        <pc:spChg chg="add mod">
          <ac:chgData name="Emily Calhoun" userId="ef1a48b253f9cf4d" providerId="LiveId" clId="{F1190C8B-2F16-4D58-B708-4949E6D3C42D}" dt="2024-07-14T19:03:28.217" v="23"/>
          <ac:spMkLst>
            <pc:docMk/>
            <pc:sldMk cId="978043528" sldId="261"/>
            <ac:spMk id="8" creationId="{4871E48C-1FCE-A858-BAE7-6FE86D3C6354}"/>
          </ac:spMkLst>
        </pc:spChg>
        <pc:spChg chg="add mod">
          <ac:chgData name="Emily Calhoun" userId="ef1a48b253f9cf4d" providerId="LiveId" clId="{F1190C8B-2F16-4D58-B708-4949E6D3C42D}" dt="2024-07-14T19:03:28.217" v="23"/>
          <ac:spMkLst>
            <pc:docMk/>
            <pc:sldMk cId="978043528" sldId="261"/>
            <ac:spMk id="9" creationId="{41DC43CA-4483-1305-4148-1A66A04BB86C}"/>
          </ac:spMkLst>
        </pc:spChg>
        <pc:spChg chg="add mod">
          <ac:chgData name="Emily Calhoun" userId="ef1a48b253f9cf4d" providerId="LiveId" clId="{F1190C8B-2F16-4D58-B708-4949E6D3C42D}" dt="2024-07-14T19:03:28.217" v="23"/>
          <ac:spMkLst>
            <pc:docMk/>
            <pc:sldMk cId="978043528" sldId="261"/>
            <ac:spMk id="10" creationId="{E94A23AD-604A-3CB9-8DF7-DA83AC2E37DE}"/>
          </ac:spMkLst>
        </pc:spChg>
        <pc:spChg chg="add mod">
          <ac:chgData name="Emily Calhoun" userId="ef1a48b253f9cf4d" providerId="LiveId" clId="{F1190C8B-2F16-4D58-B708-4949E6D3C42D}" dt="2024-07-14T19:03:28.217" v="23"/>
          <ac:spMkLst>
            <pc:docMk/>
            <pc:sldMk cId="978043528" sldId="261"/>
            <ac:spMk id="11" creationId="{67BE8CDC-CCF6-243D-749B-FCB3920D2573}"/>
          </ac:spMkLst>
        </pc:spChg>
        <pc:spChg chg="add mod">
          <ac:chgData name="Emily Calhoun" userId="ef1a48b253f9cf4d" providerId="LiveId" clId="{F1190C8B-2F16-4D58-B708-4949E6D3C42D}" dt="2024-07-14T19:03:28.217" v="23"/>
          <ac:spMkLst>
            <pc:docMk/>
            <pc:sldMk cId="978043528" sldId="261"/>
            <ac:spMk id="12" creationId="{0D5F6601-EC44-201B-85F6-75219C1906D5}"/>
          </ac:spMkLst>
        </pc:spChg>
        <pc:spChg chg="add mod">
          <ac:chgData name="Emily Calhoun" userId="ef1a48b253f9cf4d" providerId="LiveId" clId="{F1190C8B-2F16-4D58-B708-4949E6D3C42D}" dt="2024-07-14T19:05:05.456" v="76" actId="20577"/>
          <ac:spMkLst>
            <pc:docMk/>
            <pc:sldMk cId="978043528" sldId="261"/>
            <ac:spMk id="13" creationId="{890FF7EB-483C-BA51-E7F6-31A31C148645}"/>
          </ac:spMkLst>
        </pc:spChg>
        <pc:spChg chg="add mod">
          <ac:chgData name="Emily Calhoun" userId="ef1a48b253f9cf4d" providerId="LiveId" clId="{F1190C8B-2F16-4D58-B708-4949E6D3C42D}" dt="2024-07-14T19:03:28.217" v="23"/>
          <ac:spMkLst>
            <pc:docMk/>
            <pc:sldMk cId="978043528" sldId="261"/>
            <ac:spMk id="14" creationId="{E7DB6E0A-3171-0A76-6003-51178329BA6A}"/>
          </ac:spMkLst>
        </pc:spChg>
        <pc:spChg chg="add mod">
          <ac:chgData name="Emily Calhoun" userId="ef1a48b253f9cf4d" providerId="LiveId" clId="{F1190C8B-2F16-4D58-B708-4949E6D3C42D}" dt="2024-07-14T19:03:59.296" v="43" actId="20577"/>
          <ac:spMkLst>
            <pc:docMk/>
            <pc:sldMk cId="978043528" sldId="261"/>
            <ac:spMk id="15" creationId="{98C583AA-0843-1BC9-23C3-16854B2A1295}"/>
          </ac:spMkLst>
        </pc:spChg>
        <pc:grpChg chg="add mod">
          <ac:chgData name="Emily Calhoun" userId="ef1a48b253f9cf4d" providerId="LiveId" clId="{F1190C8B-2F16-4D58-B708-4949E6D3C42D}" dt="2024-07-14T19:05:14.176" v="77" actId="1076"/>
          <ac:grpSpMkLst>
            <pc:docMk/>
            <pc:sldMk cId="978043528" sldId="261"/>
            <ac:grpSpMk id="4" creationId="{D08D10E3-0BC4-A217-FB7B-1CFD27355E02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0177A-74B8-4B4A-9709-908AD68BE1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6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4CC4-F956-4042-9A33-B244298826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16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4CC4-F956-4042-9A33-B244298826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3476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4CC4-F956-4042-9A33-B244298826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91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4CC4-F956-4042-9A33-B244298826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8485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4CC4-F956-4042-9A33-B244298826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2007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213E0-E801-46EA-A201-B00B2BBB0B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10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6E71A-A1A3-4369-BB69-A191F37A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9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E229-5DA5-4406-A33E-2813E8CE4A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1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F230F-55A6-4DA4-B87F-58CD322F4B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447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458E8-1635-4BE3-983B-D77B8B85D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A3759-E56A-4BEF-B80E-75BE5D6052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8956C-6523-4F14-942D-0A8AF68ADC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5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FA519-2F2C-476D-8253-05DFC775A7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6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691AC-1B26-4827-B213-91F5A90BC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05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420E-64CE-481F-AD15-108E7E9B2D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9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4B4CC4-F956-4042-9A33-B244298826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0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6728713" cy="609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Chapter Thirteen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04800" y="1524000"/>
            <a:ext cx="7696200" cy="4441163"/>
          </a:xfrm>
        </p:spPr>
        <p:txBody>
          <a:bodyPr/>
          <a:lstStyle/>
          <a:p>
            <a:pPr marL="0" indent="0">
              <a:buNone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  <a:p>
            <a:pPr marL="0" indent="0">
              <a:buNone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Nondirective Teaching: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/>
                <a:ea typeface="+mj-ea"/>
                <a:cs typeface="+mj-cs"/>
              </a:rPr>
              <a:t>The Learner at the Center</a:t>
            </a:r>
            <a:endParaRPr lang="en-US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6934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C1C1C"/>
                </a:solidFill>
                <a:latin typeface="+mj-lt"/>
              </a:rPr>
              <a:t>Can you teach by reflecting on a students’ behavior and inviting a discussion?</a:t>
            </a:r>
          </a:p>
          <a:p>
            <a:endParaRPr lang="en-US" sz="3200" b="1" dirty="0">
              <a:solidFill>
                <a:srgbClr val="1C1C1C"/>
              </a:solidFill>
              <a:latin typeface="+mj-lt"/>
            </a:endParaRPr>
          </a:p>
          <a:p>
            <a:r>
              <a:rPr lang="en-US" sz="3200" b="1" dirty="0">
                <a:solidFill>
                  <a:srgbClr val="1C1C1C"/>
                </a:solidFill>
                <a:latin typeface="+mj-lt"/>
              </a:rPr>
              <a:t>Well, you can in areas where you want the student to understand themselves and take charge of their learning.</a:t>
            </a:r>
          </a:p>
          <a:p>
            <a:endParaRPr lang="en-US" sz="3200" b="1" dirty="0">
              <a:solidFill>
                <a:srgbClr val="1C1C1C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09600"/>
            <a:ext cx="7620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1C1C1C"/>
                </a:solidFill>
              </a:rPr>
              <a:t>Think of these situations:</a:t>
            </a:r>
          </a:p>
          <a:p>
            <a:endParaRPr lang="en-US" sz="3200" b="1" dirty="0">
              <a:solidFill>
                <a:srgbClr val="1C1C1C"/>
              </a:solidFill>
            </a:endParaRPr>
          </a:p>
          <a:p>
            <a:r>
              <a:rPr lang="en-US" sz="3200" b="1" dirty="0">
                <a:solidFill>
                  <a:srgbClr val="FF0000"/>
                </a:solidFill>
              </a:rPr>
              <a:t>A student is not confident in some area.</a:t>
            </a:r>
          </a:p>
          <a:p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b="1" dirty="0">
                <a:solidFill>
                  <a:srgbClr val="00B050"/>
                </a:solidFill>
              </a:rPr>
              <a:t>A student is careless communicating with others.</a:t>
            </a:r>
          </a:p>
          <a:p>
            <a:endParaRPr lang="en-US" sz="3200" b="1" dirty="0">
              <a:solidFill>
                <a:srgbClr val="00B050"/>
              </a:solidFill>
            </a:endParaRPr>
          </a:p>
          <a:p>
            <a:r>
              <a:rPr lang="en-US" sz="3200" b="1" dirty="0">
                <a:solidFill>
                  <a:srgbClr val="7030A0"/>
                </a:solidFill>
              </a:rPr>
              <a:t>A student feels constrained and doesn’t reach out to innovate. </a:t>
            </a:r>
          </a:p>
          <a:p>
            <a:endParaRPr lang="en-US" sz="3200" b="1" dirty="0">
              <a:solidFill>
                <a:srgbClr val="1C1C1C"/>
              </a:solidFill>
            </a:endParaRPr>
          </a:p>
          <a:p>
            <a:endParaRPr lang="en-US" sz="3200" b="1" dirty="0">
              <a:solidFill>
                <a:srgbClr val="FFC000"/>
              </a:solidFill>
            </a:endParaRPr>
          </a:p>
          <a:p>
            <a:r>
              <a:rPr lang="en-US" sz="3200" b="1" dirty="0">
                <a:solidFill>
                  <a:srgbClr val="FFC000"/>
                </a:solidFill>
              </a:rPr>
              <a:t>	</a:t>
            </a:r>
          </a:p>
          <a:p>
            <a:endParaRPr lang="en-US" sz="32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838200"/>
            <a:ext cx="7010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C1C1C"/>
                </a:solidFill>
              </a:rPr>
              <a:t>These are examples of situations where you cannot solve the student’s problem through instruction: the student has to gain some self-knowledge and then inch out into new psychological territory.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12844"/>
            <a:ext cx="7315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66FF"/>
                </a:solidFill>
              </a:rPr>
              <a:t>Actually, you </a:t>
            </a:r>
            <a:r>
              <a:rPr lang="en-US" sz="3600" b="1" i="1" dirty="0">
                <a:solidFill>
                  <a:srgbClr val="0066FF"/>
                </a:solidFill>
              </a:rPr>
              <a:t>can</a:t>
            </a:r>
            <a:r>
              <a:rPr lang="en-US" sz="3600" b="1" dirty="0">
                <a:solidFill>
                  <a:srgbClr val="0066FF"/>
                </a:solidFill>
              </a:rPr>
              <a:t> teach entire courses non-</a:t>
            </a:r>
            <a:r>
              <a:rPr lang="en-US" sz="3600" b="1" dirty="0" err="1">
                <a:solidFill>
                  <a:srgbClr val="0066FF"/>
                </a:solidFill>
              </a:rPr>
              <a:t>directively</a:t>
            </a:r>
            <a:r>
              <a:rPr lang="en-US" sz="3600" b="1" dirty="0">
                <a:solidFill>
                  <a:srgbClr val="0066FF"/>
                </a:solidFill>
              </a:rPr>
              <a:t>, but it is seriously unusual. </a:t>
            </a:r>
          </a:p>
          <a:p>
            <a:endParaRPr lang="en-US" sz="3600" b="1" dirty="0">
              <a:solidFill>
                <a:srgbClr val="FF0000"/>
              </a:solidFill>
            </a:endParaRPr>
          </a:p>
          <a:p>
            <a:r>
              <a:rPr lang="en-US" sz="3600" b="1" dirty="0">
                <a:solidFill>
                  <a:srgbClr val="00B050"/>
                </a:solidFill>
              </a:rPr>
              <a:t>Always being direct and assertive, however, has serious liabilities.</a:t>
            </a:r>
          </a:p>
          <a:p>
            <a:endParaRPr lang="en-US" sz="3600" b="1" dirty="0">
              <a:solidFill>
                <a:srgbClr val="00B050"/>
              </a:solidFill>
            </a:endParaRPr>
          </a:p>
          <a:p>
            <a:r>
              <a:rPr lang="en-US" sz="3600" b="1" dirty="0">
                <a:solidFill>
                  <a:srgbClr val="1C1C1C"/>
                </a:solidFill>
              </a:rPr>
              <a:t>A balance of models makes awfully good sense.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500ED-5B8E-C7DD-017B-95317E175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8" y="381000"/>
            <a:ext cx="6347713" cy="533400"/>
          </a:xfrm>
        </p:spPr>
        <p:txBody>
          <a:bodyPr>
            <a:normAutofit fontScale="90000"/>
          </a:bodyPr>
          <a:lstStyle/>
          <a:p>
            <a:r>
              <a:rPr lang="en-US" sz="27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Lucida Sans" panose="020B0602030504020204" pitchFamily="34" charset="0"/>
                <a:cs typeface="Lucida Sans" panose="020B0602030504020204" pitchFamily="34" charset="0"/>
              </a:rPr>
              <a:t>Figure 13.1  Instructional and Nurturant Effects of the Nondirective Teaching Model</a:t>
            </a:r>
            <a:br>
              <a:rPr lang="en-US" sz="1800" dirty="0">
                <a:effectLst/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</a:b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08D10E3-0BC4-A217-FB7B-1CFD27355E02}"/>
              </a:ext>
            </a:extLst>
          </p:cNvPr>
          <p:cNvGrpSpPr>
            <a:grpSpLocks/>
          </p:cNvGrpSpPr>
          <p:nvPr/>
        </p:nvGrpSpPr>
        <p:grpSpPr>
          <a:xfrm>
            <a:off x="914400" y="1371600"/>
            <a:ext cx="5222875" cy="5232400"/>
            <a:chOff x="3175" y="3175"/>
            <a:chExt cx="3810704" cy="3792778"/>
          </a:xfrm>
        </p:grpSpPr>
        <p:sp>
          <p:nvSpPr>
            <p:cNvPr id="5" name="Graphic 19">
              <a:extLst>
                <a:ext uri="{FF2B5EF4-FFF2-40B4-BE49-F238E27FC236}">
                  <a16:creationId xmlns:a16="http://schemas.microsoft.com/office/drawing/2014/main" id="{BE16C3D8-928B-53F8-7519-2322A1265820}"/>
                </a:ext>
              </a:extLst>
            </p:cNvPr>
            <p:cNvSpPr/>
            <p:nvPr/>
          </p:nvSpPr>
          <p:spPr>
            <a:xfrm>
              <a:off x="3175" y="349653"/>
              <a:ext cx="3810635" cy="3100070"/>
            </a:xfrm>
            <a:custGeom>
              <a:avLst/>
              <a:gdLst/>
              <a:ahLst/>
              <a:cxnLst/>
              <a:rect l="l" t="t" r="r" b="b"/>
              <a:pathLst>
                <a:path w="3810635" h="3100070">
                  <a:moveTo>
                    <a:pt x="0" y="2616"/>
                  </a:moveTo>
                  <a:lnTo>
                    <a:pt x="1479842" y="1428737"/>
                  </a:lnTo>
                </a:path>
                <a:path w="3810635" h="3100070">
                  <a:moveTo>
                    <a:pt x="1263942" y="0"/>
                  </a:moveTo>
                  <a:lnTo>
                    <a:pt x="1668652" y="1177620"/>
                  </a:lnTo>
                </a:path>
                <a:path w="3810635" h="3100070">
                  <a:moveTo>
                    <a:pt x="2540292" y="6337"/>
                  </a:moveTo>
                  <a:lnTo>
                    <a:pt x="2137498" y="1177620"/>
                  </a:lnTo>
                </a:path>
                <a:path w="3810635" h="3100070">
                  <a:moveTo>
                    <a:pt x="3810571" y="1955"/>
                  </a:moveTo>
                  <a:lnTo>
                    <a:pt x="2325446" y="1425460"/>
                  </a:lnTo>
                </a:path>
                <a:path w="3810635" h="3100070">
                  <a:moveTo>
                    <a:pt x="660" y="3096844"/>
                  </a:moveTo>
                  <a:lnTo>
                    <a:pt x="1479842" y="1671193"/>
                  </a:lnTo>
                </a:path>
                <a:path w="3810635" h="3100070">
                  <a:moveTo>
                    <a:pt x="1263942" y="3099943"/>
                  </a:moveTo>
                  <a:lnTo>
                    <a:pt x="1668652" y="1922322"/>
                  </a:lnTo>
                </a:path>
                <a:path w="3810635" h="3100070">
                  <a:moveTo>
                    <a:pt x="2540292" y="3093593"/>
                  </a:moveTo>
                  <a:lnTo>
                    <a:pt x="2137498" y="1922322"/>
                  </a:lnTo>
                </a:path>
                <a:path w="3810635" h="3100070">
                  <a:moveTo>
                    <a:pt x="3810571" y="3096844"/>
                  </a:moveTo>
                  <a:lnTo>
                    <a:pt x="2325446" y="1674469"/>
                  </a:lnTo>
                </a:path>
              </a:pathLst>
            </a:custGeom>
            <a:ln w="635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" name="Graphic 20">
              <a:extLst>
                <a:ext uri="{FF2B5EF4-FFF2-40B4-BE49-F238E27FC236}">
                  <a16:creationId xmlns:a16="http://schemas.microsoft.com/office/drawing/2014/main" id="{0D78AE29-4C9D-88EE-4F0E-E03E38332060}"/>
                </a:ext>
              </a:extLst>
            </p:cNvPr>
            <p:cNvSpPr/>
            <p:nvPr/>
          </p:nvSpPr>
          <p:spPr>
            <a:xfrm>
              <a:off x="1469796" y="1460652"/>
              <a:ext cx="877569" cy="877569"/>
            </a:xfrm>
            <a:custGeom>
              <a:avLst/>
              <a:gdLst/>
              <a:ahLst/>
              <a:cxnLst/>
              <a:rect l="l" t="t" r="r" b="b"/>
              <a:pathLst>
                <a:path w="877569" h="877569">
                  <a:moveTo>
                    <a:pt x="438670" y="0"/>
                  </a:moveTo>
                  <a:lnTo>
                    <a:pt x="390873" y="2574"/>
                  </a:lnTo>
                  <a:lnTo>
                    <a:pt x="344567" y="10118"/>
                  </a:lnTo>
                  <a:lnTo>
                    <a:pt x="300019" y="22364"/>
                  </a:lnTo>
                  <a:lnTo>
                    <a:pt x="257496" y="39044"/>
                  </a:lnTo>
                  <a:lnTo>
                    <a:pt x="217267" y="59892"/>
                  </a:lnTo>
                  <a:lnTo>
                    <a:pt x="179600" y="84638"/>
                  </a:lnTo>
                  <a:lnTo>
                    <a:pt x="144761" y="113017"/>
                  </a:lnTo>
                  <a:lnTo>
                    <a:pt x="113018" y="144759"/>
                  </a:lnTo>
                  <a:lnTo>
                    <a:pt x="84639" y="179597"/>
                  </a:lnTo>
                  <a:lnTo>
                    <a:pt x="59892" y="217264"/>
                  </a:lnTo>
                  <a:lnTo>
                    <a:pt x="39045" y="257491"/>
                  </a:lnTo>
                  <a:lnTo>
                    <a:pt x="22364" y="300012"/>
                  </a:lnTo>
                  <a:lnTo>
                    <a:pt x="10118" y="344559"/>
                  </a:lnTo>
                  <a:lnTo>
                    <a:pt x="2574" y="390863"/>
                  </a:lnTo>
                  <a:lnTo>
                    <a:pt x="0" y="438657"/>
                  </a:lnTo>
                  <a:lnTo>
                    <a:pt x="2574" y="486455"/>
                  </a:lnTo>
                  <a:lnTo>
                    <a:pt x="10118" y="532761"/>
                  </a:lnTo>
                  <a:lnTo>
                    <a:pt x="22364" y="577310"/>
                  </a:lnTo>
                  <a:lnTo>
                    <a:pt x="39045" y="619834"/>
                  </a:lnTo>
                  <a:lnTo>
                    <a:pt x="59892" y="660064"/>
                  </a:lnTo>
                  <a:lnTo>
                    <a:pt x="84639" y="697733"/>
                  </a:lnTo>
                  <a:lnTo>
                    <a:pt x="113018" y="732573"/>
                  </a:lnTo>
                  <a:lnTo>
                    <a:pt x="144761" y="764317"/>
                  </a:lnTo>
                  <a:lnTo>
                    <a:pt x="179600" y="792697"/>
                  </a:lnTo>
                  <a:lnTo>
                    <a:pt x="217267" y="817445"/>
                  </a:lnTo>
                  <a:lnTo>
                    <a:pt x="257496" y="838294"/>
                  </a:lnTo>
                  <a:lnTo>
                    <a:pt x="300019" y="854975"/>
                  </a:lnTo>
                  <a:lnTo>
                    <a:pt x="344567" y="867222"/>
                  </a:lnTo>
                  <a:lnTo>
                    <a:pt x="390873" y="874767"/>
                  </a:lnTo>
                  <a:lnTo>
                    <a:pt x="438670" y="877341"/>
                  </a:lnTo>
                  <a:lnTo>
                    <a:pt x="486469" y="874767"/>
                  </a:lnTo>
                  <a:lnTo>
                    <a:pt x="532777" y="867222"/>
                  </a:lnTo>
                  <a:lnTo>
                    <a:pt x="577327" y="854975"/>
                  </a:lnTo>
                  <a:lnTo>
                    <a:pt x="619850" y="838294"/>
                  </a:lnTo>
                  <a:lnTo>
                    <a:pt x="660079" y="817445"/>
                  </a:lnTo>
                  <a:lnTo>
                    <a:pt x="697746" y="792697"/>
                  </a:lnTo>
                  <a:lnTo>
                    <a:pt x="732585" y="764317"/>
                  </a:lnTo>
                  <a:lnTo>
                    <a:pt x="764327" y="732573"/>
                  </a:lnTo>
                  <a:lnTo>
                    <a:pt x="792705" y="697733"/>
                  </a:lnTo>
                  <a:lnTo>
                    <a:pt x="817451" y="660064"/>
                  </a:lnTo>
                  <a:lnTo>
                    <a:pt x="838298" y="619834"/>
                  </a:lnTo>
                  <a:lnTo>
                    <a:pt x="854978" y="577310"/>
                  </a:lnTo>
                  <a:lnTo>
                    <a:pt x="867223" y="532761"/>
                  </a:lnTo>
                  <a:lnTo>
                    <a:pt x="874767" y="486455"/>
                  </a:lnTo>
                  <a:lnTo>
                    <a:pt x="877341" y="438657"/>
                  </a:lnTo>
                  <a:lnTo>
                    <a:pt x="874767" y="390863"/>
                  </a:lnTo>
                  <a:lnTo>
                    <a:pt x="867223" y="344559"/>
                  </a:lnTo>
                  <a:lnTo>
                    <a:pt x="854978" y="300012"/>
                  </a:lnTo>
                  <a:lnTo>
                    <a:pt x="838298" y="257491"/>
                  </a:lnTo>
                  <a:lnTo>
                    <a:pt x="817451" y="217264"/>
                  </a:lnTo>
                  <a:lnTo>
                    <a:pt x="792705" y="179597"/>
                  </a:lnTo>
                  <a:lnTo>
                    <a:pt x="764327" y="144759"/>
                  </a:lnTo>
                  <a:lnTo>
                    <a:pt x="732585" y="113017"/>
                  </a:lnTo>
                  <a:lnTo>
                    <a:pt x="697746" y="84638"/>
                  </a:lnTo>
                  <a:lnTo>
                    <a:pt x="660079" y="59892"/>
                  </a:lnTo>
                  <a:lnTo>
                    <a:pt x="619850" y="39044"/>
                  </a:lnTo>
                  <a:lnTo>
                    <a:pt x="577327" y="22364"/>
                  </a:lnTo>
                  <a:lnTo>
                    <a:pt x="532777" y="10118"/>
                  </a:lnTo>
                  <a:lnTo>
                    <a:pt x="486469" y="2574"/>
                  </a:lnTo>
                  <a:lnTo>
                    <a:pt x="4386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Graphic 21">
              <a:extLst>
                <a:ext uri="{FF2B5EF4-FFF2-40B4-BE49-F238E27FC236}">
                  <a16:creationId xmlns:a16="http://schemas.microsoft.com/office/drawing/2014/main" id="{569F59E0-E3B8-EB74-0A9F-5E0F06746478}"/>
                </a:ext>
              </a:extLst>
            </p:cNvPr>
            <p:cNvSpPr/>
            <p:nvPr/>
          </p:nvSpPr>
          <p:spPr>
            <a:xfrm>
              <a:off x="1469796" y="1460652"/>
              <a:ext cx="877569" cy="877569"/>
            </a:xfrm>
            <a:custGeom>
              <a:avLst/>
              <a:gdLst/>
              <a:ahLst/>
              <a:cxnLst/>
              <a:rect l="l" t="t" r="r" b="b"/>
              <a:pathLst>
                <a:path w="877569" h="877569">
                  <a:moveTo>
                    <a:pt x="438670" y="877341"/>
                  </a:moveTo>
                  <a:lnTo>
                    <a:pt x="486469" y="874767"/>
                  </a:lnTo>
                  <a:lnTo>
                    <a:pt x="532777" y="867222"/>
                  </a:lnTo>
                  <a:lnTo>
                    <a:pt x="577327" y="854975"/>
                  </a:lnTo>
                  <a:lnTo>
                    <a:pt x="619850" y="838294"/>
                  </a:lnTo>
                  <a:lnTo>
                    <a:pt x="660079" y="817445"/>
                  </a:lnTo>
                  <a:lnTo>
                    <a:pt x="697746" y="792697"/>
                  </a:lnTo>
                  <a:lnTo>
                    <a:pt x="732585" y="764317"/>
                  </a:lnTo>
                  <a:lnTo>
                    <a:pt x="764327" y="732573"/>
                  </a:lnTo>
                  <a:lnTo>
                    <a:pt x="792705" y="697733"/>
                  </a:lnTo>
                  <a:lnTo>
                    <a:pt x="817451" y="660064"/>
                  </a:lnTo>
                  <a:lnTo>
                    <a:pt x="838298" y="619834"/>
                  </a:lnTo>
                  <a:lnTo>
                    <a:pt x="854978" y="577310"/>
                  </a:lnTo>
                  <a:lnTo>
                    <a:pt x="867223" y="532761"/>
                  </a:lnTo>
                  <a:lnTo>
                    <a:pt x="874767" y="486455"/>
                  </a:lnTo>
                  <a:lnTo>
                    <a:pt x="877341" y="438657"/>
                  </a:lnTo>
                  <a:lnTo>
                    <a:pt x="874767" y="390863"/>
                  </a:lnTo>
                  <a:lnTo>
                    <a:pt x="867223" y="344559"/>
                  </a:lnTo>
                  <a:lnTo>
                    <a:pt x="854978" y="300012"/>
                  </a:lnTo>
                  <a:lnTo>
                    <a:pt x="838298" y="257491"/>
                  </a:lnTo>
                  <a:lnTo>
                    <a:pt x="817451" y="217264"/>
                  </a:lnTo>
                  <a:lnTo>
                    <a:pt x="792705" y="179597"/>
                  </a:lnTo>
                  <a:lnTo>
                    <a:pt x="764327" y="144759"/>
                  </a:lnTo>
                  <a:lnTo>
                    <a:pt x="732585" y="113017"/>
                  </a:lnTo>
                  <a:lnTo>
                    <a:pt x="697746" y="84638"/>
                  </a:lnTo>
                  <a:lnTo>
                    <a:pt x="660079" y="59892"/>
                  </a:lnTo>
                  <a:lnTo>
                    <a:pt x="619850" y="39044"/>
                  </a:lnTo>
                  <a:lnTo>
                    <a:pt x="577327" y="22364"/>
                  </a:lnTo>
                  <a:lnTo>
                    <a:pt x="532777" y="10118"/>
                  </a:lnTo>
                  <a:lnTo>
                    <a:pt x="486469" y="2574"/>
                  </a:lnTo>
                  <a:lnTo>
                    <a:pt x="438670" y="0"/>
                  </a:lnTo>
                  <a:lnTo>
                    <a:pt x="390873" y="2574"/>
                  </a:lnTo>
                  <a:lnTo>
                    <a:pt x="344567" y="10118"/>
                  </a:lnTo>
                  <a:lnTo>
                    <a:pt x="300019" y="22364"/>
                  </a:lnTo>
                  <a:lnTo>
                    <a:pt x="257496" y="39044"/>
                  </a:lnTo>
                  <a:lnTo>
                    <a:pt x="217267" y="59892"/>
                  </a:lnTo>
                  <a:lnTo>
                    <a:pt x="179600" y="84638"/>
                  </a:lnTo>
                  <a:lnTo>
                    <a:pt x="144761" y="113017"/>
                  </a:lnTo>
                  <a:lnTo>
                    <a:pt x="113018" y="144759"/>
                  </a:lnTo>
                  <a:lnTo>
                    <a:pt x="84639" y="179597"/>
                  </a:lnTo>
                  <a:lnTo>
                    <a:pt x="59892" y="217264"/>
                  </a:lnTo>
                  <a:lnTo>
                    <a:pt x="39045" y="257491"/>
                  </a:lnTo>
                  <a:lnTo>
                    <a:pt x="22364" y="300012"/>
                  </a:lnTo>
                  <a:lnTo>
                    <a:pt x="10118" y="344559"/>
                  </a:lnTo>
                  <a:lnTo>
                    <a:pt x="2574" y="390863"/>
                  </a:lnTo>
                  <a:lnTo>
                    <a:pt x="0" y="438657"/>
                  </a:lnTo>
                  <a:lnTo>
                    <a:pt x="2574" y="486455"/>
                  </a:lnTo>
                  <a:lnTo>
                    <a:pt x="10118" y="532761"/>
                  </a:lnTo>
                  <a:lnTo>
                    <a:pt x="22364" y="577310"/>
                  </a:lnTo>
                  <a:lnTo>
                    <a:pt x="39045" y="619834"/>
                  </a:lnTo>
                  <a:lnTo>
                    <a:pt x="59892" y="660064"/>
                  </a:lnTo>
                  <a:lnTo>
                    <a:pt x="84639" y="697733"/>
                  </a:lnTo>
                  <a:lnTo>
                    <a:pt x="113018" y="732573"/>
                  </a:lnTo>
                  <a:lnTo>
                    <a:pt x="144761" y="764317"/>
                  </a:lnTo>
                  <a:lnTo>
                    <a:pt x="179600" y="792697"/>
                  </a:lnTo>
                  <a:lnTo>
                    <a:pt x="217267" y="817445"/>
                  </a:lnTo>
                  <a:lnTo>
                    <a:pt x="257496" y="838294"/>
                  </a:lnTo>
                  <a:lnTo>
                    <a:pt x="300019" y="854975"/>
                  </a:lnTo>
                  <a:lnTo>
                    <a:pt x="344567" y="867222"/>
                  </a:lnTo>
                  <a:lnTo>
                    <a:pt x="390873" y="874767"/>
                  </a:lnTo>
                  <a:lnTo>
                    <a:pt x="438670" y="877341"/>
                  </a:lnTo>
                  <a:close/>
                </a:path>
              </a:pathLst>
            </a:custGeom>
            <a:ln w="635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Textbox 22">
              <a:extLst>
                <a:ext uri="{FF2B5EF4-FFF2-40B4-BE49-F238E27FC236}">
                  <a16:creationId xmlns:a16="http://schemas.microsoft.com/office/drawing/2014/main" id="{4871E48C-1FCE-A858-BAE7-6FE86D3C6354}"/>
                </a:ext>
              </a:extLst>
            </p:cNvPr>
            <p:cNvSpPr txBox="1"/>
            <p:nvPr/>
          </p:nvSpPr>
          <p:spPr>
            <a:xfrm>
              <a:off x="478961" y="456363"/>
              <a:ext cx="781513" cy="432569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111760" defTabSz="914400" eaLnBrk="1" fontAlgn="auto" latinLnBrk="0" hangingPunct="1">
                <a:lnSpc>
                  <a:spcPct val="108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-10" normalizeH="0" baseline="0" noProof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Lucida Sans" panose="020B0602030504020204" pitchFamily="34" charset="0"/>
                  <a:cs typeface="Lucida Sans" panose="020B0602030504020204" pitchFamily="34" charset="0"/>
                </a:rPr>
                <a:t>Integrative communication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endParaRPr>
            </a:p>
          </p:txBody>
        </p:sp>
        <p:sp>
          <p:nvSpPr>
            <p:cNvPr id="9" name="Textbox 23">
              <a:extLst>
                <a:ext uri="{FF2B5EF4-FFF2-40B4-BE49-F238E27FC236}">
                  <a16:creationId xmlns:a16="http://schemas.microsoft.com/office/drawing/2014/main" id="{41DC43CA-4483-1305-4148-1A66A04BB86C}"/>
                </a:ext>
              </a:extLst>
            </p:cNvPr>
            <p:cNvSpPr txBox="1"/>
            <p:nvPr/>
          </p:nvSpPr>
          <p:spPr>
            <a:xfrm>
              <a:off x="1421869" y="456306"/>
              <a:ext cx="1026056" cy="530985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3190" marR="0" lvl="0" indent="-123825" defTabSz="914400" eaLnBrk="1" fontAlgn="auto" latinLnBrk="0" hangingPunct="1">
                <a:lnSpc>
                  <a:spcPct val="108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-10" normalizeH="0" baseline="0" noProof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Lucida Sans" panose="020B0602030504020204" pitchFamily="34" charset="0"/>
                  <a:cs typeface="Lucida Sans" panose="020B0602030504020204" pitchFamily="34" charset="0"/>
                </a:rPr>
                <a:t>Self-understanding </a:t>
              </a: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Lucida Sans" panose="020B0602030504020204" pitchFamily="34" charset="0"/>
                  <a:cs typeface="Lucida Sans" panose="020B0602030504020204" pitchFamily="34" charset="0"/>
                </a:rPr>
                <a:t>and reflection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endParaRPr>
            </a:p>
          </p:txBody>
        </p:sp>
        <p:sp>
          <p:nvSpPr>
            <p:cNvPr id="10" name="Textbox 24">
              <a:extLst>
                <a:ext uri="{FF2B5EF4-FFF2-40B4-BE49-F238E27FC236}">
                  <a16:creationId xmlns:a16="http://schemas.microsoft.com/office/drawing/2014/main" id="{E94A23AD-604A-3CB9-8DF7-DA83AC2E37DE}"/>
                </a:ext>
              </a:extLst>
            </p:cNvPr>
            <p:cNvSpPr txBox="1"/>
            <p:nvPr/>
          </p:nvSpPr>
          <p:spPr>
            <a:xfrm>
              <a:off x="2593974" y="456238"/>
              <a:ext cx="971485" cy="391285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1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Lucida Sans" panose="020B0602030504020204" pitchFamily="34" charset="0"/>
                  <a:cs typeface="Lucida Sans" panose="020B0602030504020204" pitchFamily="34" charset="0"/>
                </a:rPr>
                <a:t>Self-</a:t>
              </a:r>
              <a:r>
                <a:rPr kumimoji="0" lang="en-US" sz="1000" b="0" i="0" u="none" strike="noStrike" kern="0" cap="none" spc="-10" normalizeH="0" baseline="0" noProof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Lucida Sans" panose="020B0602030504020204" pitchFamily="34" charset="0"/>
                  <a:cs typeface="Lucida Sans" panose="020B0602030504020204" pitchFamily="34" charset="0"/>
                </a:rPr>
                <a:t>development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endParaRPr>
            </a:p>
          </p:txBody>
        </p:sp>
        <p:sp>
          <p:nvSpPr>
            <p:cNvPr id="11" name="Textbox 25">
              <a:extLst>
                <a:ext uri="{FF2B5EF4-FFF2-40B4-BE49-F238E27FC236}">
                  <a16:creationId xmlns:a16="http://schemas.microsoft.com/office/drawing/2014/main" id="{67BE8CDC-CCF6-243D-749B-FCB3920D2573}"/>
                </a:ext>
              </a:extLst>
            </p:cNvPr>
            <p:cNvSpPr txBox="1"/>
            <p:nvPr/>
          </p:nvSpPr>
          <p:spPr>
            <a:xfrm>
              <a:off x="1604496" y="1775885"/>
              <a:ext cx="628015" cy="248285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6845" marR="0" lvl="0" indent="-157480" defTabSz="914400" eaLnBrk="1" fontAlgn="auto" latinLnBrk="0" hangingPunct="1">
                <a:lnSpc>
                  <a:spcPct val="108000"/>
                </a:lnSpc>
                <a:spcBef>
                  <a:spcPts val="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-10" normalizeH="0" baseline="0" noProof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Lucida Sans" panose="020B0602030504020204" pitchFamily="34" charset="0"/>
                  <a:cs typeface="Lucida Sans" panose="020B0602030504020204" pitchFamily="34" charset="0"/>
                </a:rPr>
                <a:t>Nondirective Model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endParaRPr>
            </a:p>
          </p:txBody>
        </p:sp>
        <p:sp>
          <p:nvSpPr>
            <p:cNvPr id="12" name="Textbox 26">
              <a:extLst>
                <a:ext uri="{FF2B5EF4-FFF2-40B4-BE49-F238E27FC236}">
                  <a16:creationId xmlns:a16="http://schemas.microsoft.com/office/drawing/2014/main" id="{0D5F6601-EC44-201B-85F6-75219C1906D5}"/>
                </a:ext>
              </a:extLst>
            </p:cNvPr>
            <p:cNvSpPr txBox="1"/>
            <p:nvPr/>
          </p:nvSpPr>
          <p:spPr>
            <a:xfrm>
              <a:off x="513997" y="3123161"/>
              <a:ext cx="558800" cy="118745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1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Lucida Sans" panose="020B0602030504020204" pitchFamily="34" charset="0"/>
                  <a:cs typeface="Lucida Sans" panose="020B0602030504020204" pitchFamily="34" charset="0"/>
                </a:rPr>
                <a:t>Self-</a:t>
              </a:r>
              <a:r>
                <a:rPr kumimoji="0" lang="en-US" sz="1000" b="0" i="0" u="none" strike="noStrike" kern="0" cap="none" spc="-10" normalizeH="0" baseline="0" noProof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Lucida Sans" panose="020B0602030504020204" pitchFamily="34" charset="0"/>
                  <a:cs typeface="Lucida Sans" panose="020B0602030504020204" pitchFamily="34" charset="0"/>
                </a:rPr>
                <a:t>esteem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endParaRPr>
            </a:p>
          </p:txBody>
        </p:sp>
        <p:sp>
          <p:nvSpPr>
            <p:cNvPr id="13" name="Textbox 27">
              <a:extLst>
                <a:ext uri="{FF2B5EF4-FFF2-40B4-BE49-F238E27FC236}">
                  <a16:creationId xmlns:a16="http://schemas.microsoft.com/office/drawing/2014/main" id="{890FF7EB-483C-BA51-E7F6-31A31C148645}"/>
                </a:ext>
              </a:extLst>
            </p:cNvPr>
            <p:cNvSpPr txBox="1"/>
            <p:nvPr/>
          </p:nvSpPr>
          <p:spPr>
            <a:xfrm>
              <a:off x="1421921" y="3089878"/>
              <a:ext cx="2051820" cy="245745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34950" marR="11430" lvl="0" indent="-235585" defTabSz="914400" eaLnBrk="1" fontAlgn="auto" latinLnBrk="0" hangingPunct="1">
                <a:lnSpc>
                  <a:spcPct val="108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149350" algn="l"/>
                </a:tabLst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Lucida Sans" panose="020B0602030504020204" pitchFamily="34" charset="0"/>
                  <a:cs typeface="Lucida Sans" panose="020B0602030504020204" pitchFamily="34" charset="0"/>
                </a:rPr>
                <a:t>Academic and social	         Learning</a:t>
              </a:r>
              <a:r>
                <a:rPr kumimoji="0" lang="en-US" sz="1000" b="0" i="0" u="none" strike="noStrike" kern="0" cap="none" spc="-7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Lucida Sans" panose="020B0602030504020204" pitchFamily="34" charset="0"/>
                  <a:cs typeface="Lucida Sans" panose="020B0602030504020204" pitchFamily="34" charset="0"/>
                </a:rPr>
                <a:t>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Lucida Sans" panose="020B0602030504020204" pitchFamily="34" charset="0"/>
                  <a:cs typeface="Lucida Sans" panose="020B0602030504020204" pitchFamily="34" charset="0"/>
                </a:rPr>
                <a:t>capacity </a:t>
              </a:r>
              <a:r>
                <a:rPr kumimoji="0" lang="en-US" sz="1000" b="0" i="0" u="none" strike="noStrike" kern="0" cap="none" spc="-1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Lucida Sans" panose="020B0602030504020204" pitchFamily="34" charset="0"/>
                  <a:cs typeface="Lucida Sans" panose="020B0602030504020204" pitchFamily="34" charset="0"/>
                </a:rPr>
                <a:t>motivation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Lucida Sans" panose="020B0602030504020204" pitchFamily="34" charset="0"/>
                  <a:cs typeface="Lucida Sans" panose="020B0602030504020204" pitchFamily="34" charset="0"/>
                </a:rPr>
                <a:t>	</a:t>
              </a:r>
              <a:r>
                <a:rPr kumimoji="0" lang="en-US" sz="1000" b="0" i="0" u="none" strike="noStrike" kern="0" cap="none" spc="-13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Lucida Sans" panose="020B0602030504020204" pitchFamily="34" charset="0"/>
                  <a:cs typeface="Lucida Sans" panose="020B0602030504020204" pitchFamily="34" charset="0"/>
                </a:rPr>
                <a:t>                       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Lucida Sans" panose="020B0602030504020204" pitchFamily="34" charset="0"/>
                  <a:cs typeface="Lucida Sans" panose="020B0602030504020204" pitchFamily="34" charset="0"/>
                </a:rPr>
                <a:t>and</a:t>
              </a:r>
              <a:r>
                <a:rPr kumimoji="0" lang="en-US" sz="1000" b="0" i="0" u="none" strike="noStrike" kern="0" cap="none" spc="1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Lucida Sans" panose="020B0602030504020204" pitchFamily="34" charset="0"/>
                  <a:cs typeface="Lucida Sans" panose="020B0602030504020204" pitchFamily="34" charset="0"/>
                </a:rPr>
                <a:t>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Lucida Sans" panose="020B0602030504020204" pitchFamily="34" charset="0"/>
                  <a:cs typeface="Lucida Sans" panose="020B0602030504020204" pitchFamily="34" charset="0"/>
                </a:rPr>
                <a:t>achievement  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endParaRPr>
            </a:p>
          </p:txBody>
        </p:sp>
        <p:sp>
          <p:nvSpPr>
            <p:cNvPr id="14" name="Textbox 28">
              <a:extLst>
                <a:ext uri="{FF2B5EF4-FFF2-40B4-BE49-F238E27FC236}">
                  <a16:creationId xmlns:a16="http://schemas.microsoft.com/office/drawing/2014/main" id="{E7DB6E0A-3171-0A76-6003-51178329BA6A}"/>
                </a:ext>
              </a:extLst>
            </p:cNvPr>
            <p:cNvSpPr txBox="1"/>
            <p:nvPr/>
          </p:nvSpPr>
          <p:spPr>
            <a:xfrm>
              <a:off x="3244" y="3446703"/>
              <a:ext cx="3810635" cy="349250"/>
            </a:xfrm>
            <a:prstGeom prst="rect">
              <a:avLst/>
            </a:prstGeom>
            <a:solidFill>
              <a:srgbClr val="E6E7E8"/>
            </a:solidFill>
            <a:ln w="635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noAutofit/>
            </a:bodyPr>
            <a:lstStyle/>
            <a:p>
              <a:pPr marL="1402080" marR="1402080" lvl="0" indent="0" algn="ctr" defTabSz="914400" eaLnBrk="1" fontAlgn="auto" latinLnBrk="0" hangingPunct="1">
                <a:lnSpc>
                  <a:spcPct val="100000"/>
                </a:lnSpc>
                <a:spcBef>
                  <a:spcPts val="77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155" normalizeH="0" baseline="0" noProof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Lucida Sans" panose="020B0602030504020204" pitchFamily="34" charset="0"/>
                  <a:cs typeface="Lucida Sans" panose="020B0602030504020204" pitchFamily="34" charset="0"/>
                </a:rPr>
                <a:t>NURTURANT </a:t>
              </a: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endParaRPr>
            </a:p>
          </p:txBody>
        </p:sp>
        <p:sp>
          <p:nvSpPr>
            <p:cNvPr id="15" name="Textbox 29">
              <a:extLst>
                <a:ext uri="{FF2B5EF4-FFF2-40B4-BE49-F238E27FC236}">
                  <a16:creationId xmlns:a16="http://schemas.microsoft.com/office/drawing/2014/main" id="{98C583AA-0843-1BC9-23C3-16854B2A1295}"/>
                </a:ext>
              </a:extLst>
            </p:cNvPr>
            <p:cNvSpPr txBox="1"/>
            <p:nvPr/>
          </p:nvSpPr>
          <p:spPr>
            <a:xfrm>
              <a:off x="3232" y="3175"/>
              <a:ext cx="3810635" cy="349250"/>
            </a:xfrm>
            <a:prstGeom prst="rect">
              <a:avLst/>
            </a:prstGeom>
            <a:solidFill>
              <a:srgbClr val="E6E7E8"/>
            </a:solidFill>
            <a:ln w="635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noAutofit/>
            </a:bodyPr>
            <a:lstStyle/>
            <a:p>
              <a:pPr marL="1216025" marR="0" lvl="0" indent="0" defTabSz="914400" eaLnBrk="1" fontAlgn="auto" latinLnBrk="0" hangingPunct="1">
                <a:lnSpc>
                  <a:spcPct val="100000"/>
                </a:lnSpc>
                <a:spcBef>
                  <a:spcPts val="77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16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Lucida Sans" panose="020B0602030504020204" pitchFamily="34" charset="0"/>
                  <a:cs typeface="Lucida Sans" panose="020B0602030504020204" pitchFamily="34" charset="0"/>
                </a:rPr>
                <a:t>            INSTRUCTIONAL 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80435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</TotalTime>
  <Words>183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Lucida Sans</vt:lpstr>
      <vt:lpstr>Times New Roman</vt:lpstr>
      <vt:lpstr>Trebuchet MS</vt:lpstr>
      <vt:lpstr>Wingdings 3</vt:lpstr>
      <vt:lpstr>Facet</vt:lpstr>
      <vt:lpstr>Chapter Thirteen</vt:lpstr>
      <vt:lpstr>PowerPoint Presentation</vt:lpstr>
      <vt:lpstr>PowerPoint Presentation</vt:lpstr>
      <vt:lpstr>PowerPoint Presentation</vt:lpstr>
      <vt:lpstr>PowerPoint Presentation</vt:lpstr>
      <vt:lpstr>Figure 13.1  Instructional and Nurturant Effects of the Nondirective Teaching Model </vt:lpstr>
    </vt:vector>
  </TitlesOfParts>
  <Manager/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Nondirective Teaching</dc:title>
  <dc:subject/>
  <dc:creator>Bruce Joyce</dc:creator>
  <cp:keywords/>
  <dc:description/>
  <cp:lastModifiedBy>Emily Calhoun</cp:lastModifiedBy>
  <cp:revision>9</cp:revision>
  <cp:lastPrinted>1601-01-01T00:00:00Z</cp:lastPrinted>
  <dcterms:created xsi:type="dcterms:W3CDTF">2013-09-07T16:42:33Z</dcterms:created>
  <dcterms:modified xsi:type="dcterms:W3CDTF">2024-07-14T19:14:03Z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TC010902871033</vt:lpwstr>
  </property>
</Properties>
</file>