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17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 Calhoun" userId="ef1a48b253f9cf4d" providerId="LiveId" clId="{316BA4EB-00C7-417C-949C-EF4E0416CA0A}"/>
    <pc:docChg chg="undo custSel addSld delSld modSld">
      <pc:chgData name="Emily Calhoun" userId="ef1a48b253f9cf4d" providerId="LiveId" clId="{316BA4EB-00C7-417C-949C-EF4E0416CA0A}" dt="2024-07-14T19:09:02.693" v="391" actId="113"/>
      <pc:docMkLst>
        <pc:docMk/>
      </pc:docMkLst>
      <pc:sldChg chg="modSp mod modClrScheme chgLayout">
        <pc:chgData name="Emily Calhoun" userId="ef1a48b253f9cf4d" providerId="LiveId" clId="{316BA4EB-00C7-417C-949C-EF4E0416CA0A}" dt="2024-07-14T19:09:02.693" v="391" actId="113"/>
        <pc:sldMkLst>
          <pc:docMk/>
          <pc:sldMk cId="0" sldId="256"/>
        </pc:sldMkLst>
        <pc:spChg chg="mod ord">
          <ac:chgData name="Emily Calhoun" userId="ef1a48b253f9cf4d" providerId="LiveId" clId="{316BA4EB-00C7-417C-949C-EF4E0416CA0A}" dt="2024-07-14T18:51:04.382" v="287" actId="20577"/>
          <ac:spMkLst>
            <pc:docMk/>
            <pc:sldMk cId="0" sldId="256"/>
            <ac:spMk id="3074" creationId="{57B2FE6A-71C9-1F02-2DEB-FAC1FF6D35BC}"/>
          </ac:spMkLst>
        </pc:spChg>
        <pc:spChg chg="mod ord">
          <ac:chgData name="Emily Calhoun" userId="ef1a48b253f9cf4d" providerId="LiveId" clId="{316BA4EB-00C7-417C-949C-EF4E0416CA0A}" dt="2024-07-14T19:09:02.693" v="391" actId="113"/>
          <ac:spMkLst>
            <pc:docMk/>
            <pc:sldMk cId="0" sldId="256"/>
            <ac:spMk id="3075" creationId="{C8FC1453-9B44-7B19-8637-550AE602D8D2}"/>
          </ac:spMkLst>
        </pc:spChg>
      </pc:sldChg>
      <pc:sldChg chg="modSp mod">
        <pc:chgData name="Emily Calhoun" userId="ef1a48b253f9cf4d" providerId="LiveId" clId="{316BA4EB-00C7-417C-949C-EF4E0416CA0A}" dt="2024-07-14T18:52:52.200" v="345" actId="1076"/>
        <pc:sldMkLst>
          <pc:docMk/>
          <pc:sldMk cId="0" sldId="257"/>
        </pc:sldMkLst>
        <pc:spChg chg="mod">
          <ac:chgData name="Emily Calhoun" userId="ef1a48b253f9cf4d" providerId="LiveId" clId="{316BA4EB-00C7-417C-949C-EF4E0416CA0A}" dt="2024-07-14T18:51:57.548" v="333" actId="14100"/>
          <ac:spMkLst>
            <pc:docMk/>
            <pc:sldMk cId="0" sldId="257"/>
            <ac:spMk id="4098" creationId="{2E56C484-1F9F-B606-60DA-35D9CE56FBA7}"/>
          </ac:spMkLst>
        </pc:spChg>
        <pc:spChg chg="mod">
          <ac:chgData name="Emily Calhoun" userId="ef1a48b253f9cf4d" providerId="LiveId" clId="{316BA4EB-00C7-417C-949C-EF4E0416CA0A}" dt="2024-07-14T18:52:52.200" v="345" actId="1076"/>
          <ac:spMkLst>
            <pc:docMk/>
            <pc:sldMk cId="0" sldId="257"/>
            <ac:spMk id="4099" creationId="{9E8BD1F3-B1E1-2DEB-2994-873446F99381}"/>
          </ac:spMkLst>
        </pc:spChg>
      </pc:sldChg>
      <pc:sldChg chg="modSp mod">
        <pc:chgData name="Emily Calhoun" userId="ef1a48b253f9cf4d" providerId="LiveId" clId="{316BA4EB-00C7-417C-949C-EF4E0416CA0A}" dt="2024-07-14T18:53:28.521" v="353" actId="5793"/>
        <pc:sldMkLst>
          <pc:docMk/>
          <pc:sldMk cId="0" sldId="258"/>
        </pc:sldMkLst>
        <pc:spChg chg="mod">
          <ac:chgData name="Emily Calhoun" userId="ef1a48b253f9cf4d" providerId="LiveId" clId="{316BA4EB-00C7-417C-949C-EF4E0416CA0A}" dt="2024-07-14T18:53:04.890" v="348" actId="14100"/>
          <ac:spMkLst>
            <pc:docMk/>
            <pc:sldMk cId="0" sldId="258"/>
            <ac:spMk id="5122" creationId="{AD966EEA-475A-F1D7-8AB1-A7CEC7056025}"/>
          </ac:spMkLst>
        </pc:spChg>
        <pc:spChg chg="mod">
          <ac:chgData name="Emily Calhoun" userId="ef1a48b253f9cf4d" providerId="LiveId" clId="{316BA4EB-00C7-417C-949C-EF4E0416CA0A}" dt="2024-07-14T18:53:28.521" v="353" actId="5793"/>
          <ac:spMkLst>
            <pc:docMk/>
            <pc:sldMk cId="0" sldId="258"/>
            <ac:spMk id="5123" creationId="{65C18719-C5FD-B581-6F42-F84312D988C2}"/>
          </ac:spMkLst>
        </pc:spChg>
      </pc:sldChg>
      <pc:sldChg chg="modSp mod">
        <pc:chgData name="Emily Calhoun" userId="ef1a48b253f9cf4d" providerId="LiveId" clId="{316BA4EB-00C7-417C-949C-EF4E0416CA0A}" dt="2024-07-14T18:55:07.675" v="390" actId="20577"/>
        <pc:sldMkLst>
          <pc:docMk/>
          <pc:sldMk cId="0" sldId="259"/>
        </pc:sldMkLst>
        <pc:spChg chg="mod">
          <ac:chgData name="Emily Calhoun" userId="ef1a48b253f9cf4d" providerId="LiveId" clId="{316BA4EB-00C7-417C-949C-EF4E0416CA0A}" dt="2024-07-14T18:55:07.675" v="390" actId="20577"/>
          <ac:spMkLst>
            <pc:docMk/>
            <pc:sldMk cId="0" sldId="259"/>
            <ac:spMk id="6146" creationId="{A1F48823-EF6B-8EB3-1260-CD10F7228A38}"/>
          </ac:spMkLst>
        </pc:spChg>
      </pc:sldChg>
      <pc:sldChg chg="addSp delSp modSp mod">
        <pc:chgData name="Emily Calhoun" userId="ef1a48b253f9cf4d" providerId="LiveId" clId="{316BA4EB-00C7-417C-949C-EF4E0416CA0A}" dt="2024-07-14T18:00:29.505" v="161" actId="113"/>
        <pc:sldMkLst>
          <pc:docMk/>
          <pc:sldMk cId="704001073" sldId="260"/>
        </pc:sldMkLst>
        <pc:spChg chg="add del mod">
          <ac:chgData name="Emily Calhoun" userId="ef1a48b253f9cf4d" providerId="LiveId" clId="{316BA4EB-00C7-417C-949C-EF4E0416CA0A}" dt="2024-07-14T17:55:47.155" v="17" actId="21"/>
          <ac:spMkLst>
            <pc:docMk/>
            <pc:sldMk cId="704001073" sldId="260"/>
            <ac:spMk id="3" creationId="{ED0CD53F-8563-C0E2-03BE-8BD710F2D14C}"/>
          </ac:spMkLst>
        </pc:spChg>
        <pc:spChg chg="mod">
          <ac:chgData name="Emily Calhoun" userId="ef1a48b253f9cf4d" providerId="LiveId" clId="{316BA4EB-00C7-417C-949C-EF4E0416CA0A}" dt="2024-07-14T18:00:29.505" v="161" actId="113"/>
          <ac:spMkLst>
            <pc:docMk/>
            <pc:sldMk cId="704001073" sldId="260"/>
            <ac:spMk id="4" creationId="{00000000-0000-0000-0000-000000000000}"/>
          </ac:spMkLst>
        </pc:spChg>
        <pc:graphicFrameChg chg="add del mod modGraphic">
          <ac:chgData name="Emily Calhoun" userId="ef1a48b253f9cf4d" providerId="LiveId" clId="{316BA4EB-00C7-417C-949C-EF4E0416CA0A}" dt="2024-07-14T17:59:33.924" v="117" actId="6549"/>
          <ac:graphicFrameMkLst>
            <pc:docMk/>
            <pc:sldMk cId="704001073" sldId="260"/>
            <ac:graphicFrameMk id="6" creationId="{00000000-0000-0000-0000-000000000000}"/>
          </ac:graphicFrameMkLst>
        </pc:graphicFrameChg>
      </pc:sldChg>
      <pc:sldChg chg="modSp mod">
        <pc:chgData name="Emily Calhoun" userId="ef1a48b253f9cf4d" providerId="LiveId" clId="{316BA4EB-00C7-417C-949C-EF4E0416CA0A}" dt="2024-07-14T18:06:52.558" v="208" actId="20577"/>
        <pc:sldMkLst>
          <pc:docMk/>
          <pc:sldMk cId="3550495545" sldId="261"/>
        </pc:sldMkLst>
        <pc:spChg chg="mod">
          <ac:chgData name="Emily Calhoun" userId="ef1a48b253f9cf4d" providerId="LiveId" clId="{316BA4EB-00C7-417C-949C-EF4E0416CA0A}" dt="2024-07-14T18:06:52.558" v="208" actId="20577"/>
          <ac:spMkLst>
            <pc:docMk/>
            <pc:sldMk cId="3550495545" sldId="261"/>
            <ac:spMk id="2" creationId="{00000000-0000-0000-0000-000000000000}"/>
          </ac:spMkLst>
        </pc:spChg>
        <pc:graphicFrameChg chg="mod modGraphic">
          <ac:chgData name="Emily Calhoun" userId="ef1a48b253f9cf4d" providerId="LiveId" clId="{316BA4EB-00C7-417C-949C-EF4E0416CA0A}" dt="2024-07-14T18:05:57.513" v="187" actId="1076"/>
          <ac:graphicFrameMkLst>
            <pc:docMk/>
            <pc:sldMk cId="3550495545" sldId="261"/>
            <ac:graphicFrameMk id="4" creationId="{00000000-0000-0000-0000-000000000000}"/>
          </ac:graphicFrameMkLst>
        </pc:graphicFrameChg>
      </pc:sldChg>
      <pc:sldChg chg="addSp delSp modSp new mod">
        <pc:chgData name="Emily Calhoun" userId="ef1a48b253f9cf4d" providerId="LiveId" clId="{316BA4EB-00C7-417C-949C-EF4E0416CA0A}" dt="2024-07-14T18:49:14.019" v="258" actId="1076"/>
        <pc:sldMkLst>
          <pc:docMk/>
          <pc:sldMk cId="3117977315" sldId="262"/>
        </pc:sldMkLst>
        <pc:spChg chg="del mod">
          <ac:chgData name="Emily Calhoun" userId="ef1a48b253f9cf4d" providerId="LiveId" clId="{316BA4EB-00C7-417C-949C-EF4E0416CA0A}" dt="2024-07-14T18:41:40.492" v="220" actId="21"/>
          <ac:spMkLst>
            <pc:docMk/>
            <pc:sldMk cId="3117977315" sldId="262"/>
            <ac:spMk id="2" creationId="{59EEE443-EB8B-DAB4-07F7-F0091402063E}"/>
          </ac:spMkLst>
        </pc:spChg>
        <pc:spChg chg="add del mod">
          <ac:chgData name="Emily Calhoun" userId="ef1a48b253f9cf4d" providerId="LiveId" clId="{316BA4EB-00C7-417C-949C-EF4E0416CA0A}" dt="2024-07-14T18:41:25.897" v="217"/>
          <ac:spMkLst>
            <pc:docMk/>
            <pc:sldMk cId="3117977315" sldId="262"/>
            <ac:spMk id="3" creationId="{72322AD3-E0F3-0C4E-1BA8-A3A95D4EA897}"/>
          </ac:spMkLst>
        </pc:spChg>
        <pc:picChg chg="add mod">
          <ac:chgData name="Emily Calhoun" userId="ef1a48b253f9cf4d" providerId="LiveId" clId="{316BA4EB-00C7-417C-949C-EF4E0416CA0A}" dt="2024-07-14T18:41:17.427" v="216"/>
          <ac:picMkLst>
            <pc:docMk/>
            <pc:sldMk cId="3117977315" sldId="262"/>
            <ac:picMk id="5" creationId="{2E4B1A5A-11BF-D7DE-E3D3-F001FC350F01}"/>
          </ac:picMkLst>
        </pc:picChg>
        <pc:picChg chg="add mod">
          <ac:chgData name="Emily Calhoun" userId="ef1a48b253f9cf4d" providerId="LiveId" clId="{316BA4EB-00C7-417C-949C-EF4E0416CA0A}" dt="2024-07-14T18:49:14.019" v="258" actId="1076"/>
          <ac:picMkLst>
            <pc:docMk/>
            <pc:sldMk cId="3117977315" sldId="262"/>
            <ac:picMk id="7" creationId="{A8D319AA-AE3D-618C-98D3-1E764CC7006B}"/>
          </ac:picMkLst>
        </pc:picChg>
      </pc:sldChg>
      <pc:sldChg chg="addSp delSp modSp new del mod">
        <pc:chgData name="Emily Calhoun" userId="ef1a48b253f9cf4d" providerId="LiveId" clId="{316BA4EB-00C7-417C-949C-EF4E0416CA0A}" dt="2024-07-14T18:49:33.425" v="259" actId="2696"/>
        <pc:sldMkLst>
          <pc:docMk/>
          <pc:sldMk cId="2804241240" sldId="263"/>
        </pc:sldMkLst>
        <pc:spChg chg="mod">
          <ac:chgData name="Emily Calhoun" userId="ef1a48b253f9cf4d" providerId="LiveId" clId="{316BA4EB-00C7-417C-949C-EF4E0416CA0A}" dt="2024-07-14T18:42:49.974" v="233" actId="27636"/>
          <ac:spMkLst>
            <pc:docMk/>
            <pc:sldMk cId="2804241240" sldId="263"/>
            <ac:spMk id="2" creationId="{B9973A55-F5BB-B273-157A-117E5CC9A210}"/>
          </ac:spMkLst>
        </pc:spChg>
        <pc:spChg chg="del mod">
          <ac:chgData name="Emily Calhoun" userId="ef1a48b253f9cf4d" providerId="LiveId" clId="{316BA4EB-00C7-417C-949C-EF4E0416CA0A}" dt="2024-07-14T18:43:07.359" v="235"/>
          <ac:spMkLst>
            <pc:docMk/>
            <pc:sldMk cId="2804241240" sldId="263"/>
            <ac:spMk id="3" creationId="{347C90FE-79BC-A758-E7A0-2C1CA1BB97C1}"/>
          </ac:spMkLst>
        </pc:spChg>
        <pc:picChg chg="add mod">
          <ac:chgData name="Emily Calhoun" userId="ef1a48b253f9cf4d" providerId="LiveId" clId="{316BA4EB-00C7-417C-949C-EF4E0416CA0A}" dt="2024-07-14T18:44:30.035" v="246" actId="1076"/>
          <ac:picMkLst>
            <pc:docMk/>
            <pc:sldMk cId="2804241240" sldId="263"/>
            <ac:picMk id="4" creationId="{309D62E7-96BE-7690-D994-F08A25912A93}"/>
          </ac:picMkLst>
        </pc:picChg>
      </pc:sldChg>
      <pc:sldChg chg="addSp delSp modSp new del mod">
        <pc:chgData name="Emily Calhoun" userId="ef1a48b253f9cf4d" providerId="LiveId" clId="{316BA4EB-00C7-417C-949C-EF4E0416CA0A}" dt="2024-07-14T18:50:00.660" v="266" actId="2696"/>
        <pc:sldMkLst>
          <pc:docMk/>
          <pc:sldMk cId="404610204" sldId="264"/>
        </pc:sldMkLst>
        <pc:spChg chg="del">
          <ac:chgData name="Emily Calhoun" userId="ef1a48b253f9cf4d" providerId="LiveId" clId="{316BA4EB-00C7-417C-949C-EF4E0416CA0A}" dt="2024-07-14T18:48:42.214" v="252" actId="21"/>
          <ac:spMkLst>
            <pc:docMk/>
            <pc:sldMk cId="404610204" sldId="264"/>
            <ac:spMk id="2" creationId="{5F78F0FB-D0D2-510D-4BA8-9438324EA826}"/>
          </ac:spMkLst>
        </pc:spChg>
        <pc:spChg chg="del">
          <ac:chgData name="Emily Calhoun" userId="ef1a48b253f9cf4d" providerId="LiveId" clId="{316BA4EB-00C7-417C-949C-EF4E0416CA0A}" dt="2024-07-14T18:47:41.448" v="248"/>
          <ac:spMkLst>
            <pc:docMk/>
            <pc:sldMk cId="404610204" sldId="264"/>
            <ac:spMk id="3" creationId="{CEEDE6B4-F912-E4F9-3DF8-F02CCB827936}"/>
          </ac:spMkLst>
        </pc:spChg>
        <pc:spChg chg="add mod">
          <ac:chgData name="Emily Calhoun" userId="ef1a48b253f9cf4d" providerId="LiveId" clId="{316BA4EB-00C7-417C-949C-EF4E0416CA0A}" dt="2024-07-14T18:49:53.770" v="265" actId="478"/>
          <ac:spMkLst>
            <pc:docMk/>
            <pc:sldMk cId="404610204" sldId="264"/>
            <ac:spMk id="6" creationId="{3CA3B5D5-D4AD-1CDF-1535-4FD369924155}"/>
          </ac:spMkLst>
        </pc:spChg>
        <pc:picChg chg="add del mod">
          <ac:chgData name="Emily Calhoun" userId="ef1a48b253f9cf4d" providerId="LiveId" clId="{316BA4EB-00C7-417C-949C-EF4E0416CA0A}" dt="2024-07-14T18:49:53.770" v="265" actId="478"/>
          <ac:picMkLst>
            <pc:docMk/>
            <pc:sldMk cId="404610204" sldId="264"/>
            <ac:picMk id="4" creationId="{E2DE3154-4C12-4A90-213D-295908830B7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39E7E-43EE-4503-B98B-F8FE85E0020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7539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E366-4B1E-40CF-8756-C1D1E1A4E18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920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E366-4B1E-40CF-8756-C1D1E1A4E18B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615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E366-4B1E-40CF-8756-C1D1E1A4E18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010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E366-4B1E-40CF-8756-C1D1E1A4E18B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4857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E366-4B1E-40CF-8756-C1D1E1A4E18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4661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E962B-046D-43FF-9995-DBE2A32D964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44486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7B00-2232-4FBA-88C1-CAB0546F3CE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4484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3D6A-9EE0-4EAE-8241-24A317BEB2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035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6697-E06D-44C3-B2C2-9C17C52474D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1852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C1F47-99FE-4DA6-B983-0E5B7C2368E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6755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9219-7207-465A-A7BB-5DC6A56E356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5083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C172-6128-4373-9F11-3A59D7DC1C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2477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5D09-D31C-48E8-84B6-9D8597BA151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550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F3F84-102F-4D4A-9F62-19ACAD07940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012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71544-E53E-4964-ACC0-97C2F750A13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8837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94DE366-4B1E-40CF-8756-C1D1E1A4E18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7820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7B2FE6A-71C9-1F02-2DEB-FAC1FF6D35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599" y="609600"/>
            <a:ext cx="6347713" cy="762000"/>
          </a:xfrm>
        </p:spPr>
        <p:txBody>
          <a:bodyPr>
            <a:normAutofit fontScale="90000"/>
          </a:bodyPr>
          <a:lstStyle/>
          <a:p>
            <a:pPr marL="342900" marR="0" lvl="0" indent="-342900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en-US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Chapter Twelve</a:t>
            </a:r>
            <a:br>
              <a:rPr kumimoji="0" lang="en-US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</a:b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8FC1453-9B44-7B19-8637-550AE602D8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599" y="1524000"/>
            <a:ext cx="6347714" cy="4517363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endParaRPr lang="en-US" altLang="en-US" sz="54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eaLnBrk="1" hangingPunct="1">
              <a:buNone/>
            </a:pPr>
            <a:r>
              <a:rPr lang="en-US" altLang="en-US" sz="5400" b="1" dirty="0">
                <a:solidFill>
                  <a:schemeClr val="accent2">
                    <a:lumMod val="75000"/>
                  </a:schemeClr>
                </a:solidFill>
              </a:rPr>
              <a:t>Role Playing for the Study of Values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E56C484-1F9F-B606-60DA-35D9CE56FBA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609599" y="609600"/>
            <a:ext cx="6347713" cy="762000"/>
          </a:xfrm>
        </p:spPr>
        <p:txBody>
          <a:bodyPr/>
          <a:lstStyle/>
          <a:p>
            <a:pPr algn="ctr" eaLnBrk="1" hangingPunct="1"/>
            <a:r>
              <a:rPr lang="en-US" altLang="en-US" sz="4000" dirty="0">
                <a:solidFill>
                  <a:schemeClr val="accent2">
                    <a:lumMod val="75000"/>
                  </a:schemeClr>
                </a:solidFill>
              </a:rPr>
              <a:t>Thinking about Values 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E8BD1F3-B1E1-2DEB-2994-873446F9938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0" y="1905000"/>
            <a:ext cx="6347714" cy="3880773"/>
          </a:xfrm>
          <a:solidFill>
            <a:srgbClr val="FFFF00"/>
          </a:solidFill>
        </p:spPr>
        <p:txBody>
          <a:bodyPr>
            <a:normAutofit fontScale="92500" lnSpcReduction="20000"/>
          </a:bodyPr>
          <a:lstStyle/>
          <a:p>
            <a:pPr marL="0" indent="0" algn="ctr" eaLnBrk="1" hangingPunct="1">
              <a:buNone/>
            </a:pPr>
            <a:r>
              <a:rPr lang="en-US" altLang="en-US" sz="4000" dirty="0">
                <a:solidFill>
                  <a:srgbClr val="2617E9"/>
                </a:solidFill>
              </a:rPr>
              <a:t>An Important Distinction: </a:t>
            </a:r>
          </a:p>
          <a:p>
            <a:pPr marL="0" indent="0" eaLnBrk="1" hangingPunct="1">
              <a:buNone/>
            </a:pPr>
            <a:r>
              <a:rPr lang="en-US" altLang="en-US" sz="3600" dirty="0">
                <a:solidFill>
                  <a:srgbClr val="2617E9"/>
                </a:solidFill>
              </a:rPr>
              <a:t>There is a major difference between </a:t>
            </a:r>
            <a:r>
              <a:rPr lang="en-US" altLang="en-US" sz="3600" i="1" dirty="0">
                <a:solidFill>
                  <a:srgbClr val="2617E9"/>
                </a:solidFill>
              </a:rPr>
              <a:t>inculcating </a:t>
            </a:r>
            <a:r>
              <a:rPr lang="en-US" altLang="en-US" sz="3600" dirty="0">
                <a:solidFill>
                  <a:srgbClr val="2617E9"/>
                </a:solidFill>
              </a:rPr>
              <a:t>values and teaching how to think about values, including one’s own beliefs and assumptions and making choices, including policy decisions.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D966EEA-475A-F1D7-8AB1-A7CEC705602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609599" y="609600"/>
            <a:ext cx="6347713" cy="838200"/>
          </a:xfrm>
        </p:spPr>
        <p:txBody>
          <a:bodyPr/>
          <a:lstStyle/>
          <a:p>
            <a:pPr algn="ctr" eaLnBrk="1" hangingPunct="1"/>
            <a:r>
              <a:rPr lang="en-US" altLang="en-US" dirty="0">
                <a:solidFill>
                  <a:schemeClr val="accent2">
                    <a:lumMod val="75000"/>
                  </a:schemeClr>
                </a:solidFill>
              </a:rPr>
              <a:t>Study Values in Action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5C18719-C5FD-B581-6F42-F84312D988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6347714" cy="3880773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solidFill>
                  <a:schemeClr val="accent2">
                    <a:lumMod val="75000"/>
                  </a:schemeClr>
                </a:solidFill>
              </a:rPr>
              <a:t>Role Playing helps people study their value positions and compare them with others.</a:t>
            </a:r>
          </a:p>
          <a:p>
            <a:pPr marL="0" indent="0" eaLnBrk="1" hangingPunct="1">
              <a:buNone/>
            </a:pPr>
            <a:endParaRPr lang="en-US" altLang="en-US" sz="2800" dirty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/>
            <a:r>
              <a:rPr lang="en-US" altLang="en-US" sz="2800" dirty="0">
                <a:solidFill>
                  <a:schemeClr val="accent2">
                    <a:lumMod val="75000"/>
                  </a:schemeClr>
                </a:solidFill>
              </a:rPr>
              <a:t>It also is a good laboratory for studying one’s social skills and strengthening them.</a:t>
            </a:r>
          </a:p>
          <a:p>
            <a:pPr eaLnBrk="1" hangingPunct="1"/>
            <a:endParaRPr lang="en-US" alt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>
            <a:extLst>
              <a:ext uri="{FF2B5EF4-FFF2-40B4-BE49-F238E27FC236}">
                <a16:creationId xmlns:a16="http://schemas.microsoft.com/office/drawing/2014/main" id="{A1F48823-EF6B-8EB3-1260-CD10F7228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685800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/>
            <a:r>
              <a:rPr lang="en-US" altLang="en-US" sz="3200" dirty="0">
                <a:latin typeface="Franklin Gothic Demi" panose="020B0703020102020204" pitchFamily="34" charset="0"/>
              </a:rPr>
              <a:t>Some Important  Considerations</a:t>
            </a:r>
          </a:p>
          <a:p>
            <a:pPr algn="ctr"/>
            <a:endParaRPr lang="en-US" altLang="en-US" sz="3200" dirty="0">
              <a:latin typeface="Franklin Gothic Demi" panose="020B0703020102020204" pitchFamily="34" charset="0"/>
            </a:endParaRPr>
          </a:p>
          <a:p>
            <a:r>
              <a:rPr lang="en-US" altLang="en-US" sz="3200" dirty="0">
                <a:latin typeface="Franklin Gothic Demi" panose="020B0703020102020204" pitchFamily="34" charset="0"/>
              </a:rPr>
              <a:t>The model is built around cycles  containing enactments and analyses.</a:t>
            </a:r>
          </a:p>
          <a:p>
            <a:endParaRPr lang="en-US" altLang="en-US" sz="3200" dirty="0">
              <a:latin typeface="Franklin Gothic Demi" panose="020B0703020102020204" pitchFamily="34" charset="0"/>
            </a:endParaRPr>
          </a:p>
          <a:p>
            <a:r>
              <a:rPr lang="en-US" altLang="en-US" sz="3200" dirty="0">
                <a:latin typeface="Franklin Gothic Demi" panose="020B0703020102020204" pitchFamily="34" charset="0"/>
              </a:rPr>
              <a:t>One enactment is rarely enough, prepare for several.</a:t>
            </a:r>
          </a:p>
          <a:p>
            <a:endParaRPr lang="en-US" altLang="en-US" sz="3200" dirty="0">
              <a:latin typeface="Franklin Gothic Demi" panose="020B0703020102020204" pitchFamily="34" charset="0"/>
            </a:endParaRPr>
          </a:p>
          <a:p>
            <a:r>
              <a:rPr lang="en-US" altLang="en-US" sz="3200" dirty="0">
                <a:latin typeface="Franklin Gothic Demi" panose="020B0703020102020204" pitchFamily="34" charset="0"/>
              </a:rPr>
              <a:t>And, students get better through practice: expect awkwardness at first.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4534" y="228600"/>
            <a:ext cx="6076950" cy="53340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Table 12.1 Syntax of Role-Playing Model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5226961"/>
              </p:ext>
            </p:extLst>
          </p:nvPr>
        </p:nvGraphicFramePr>
        <p:xfrm>
          <a:off x="533400" y="990600"/>
          <a:ext cx="6581775" cy="575747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584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75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450">
                <a:tc>
                  <a:txBody>
                    <a:bodyPr/>
                    <a:lstStyle/>
                    <a:p>
                      <a:pPr marL="50800" marR="0">
                        <a:lnSpc>
                          <a:spcPts val="1070"/>
                        </a:lnSpc>
                        <a:spcBef>
                          <a:spcPts val="415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231F20"/>
                        </a:solidFill>
                        <a:effectLst/>
                        <a:latin typeface="Georgia" panose="02040502050405020303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pPr marL="50800" marR="0">
                        <a:lnSpc>
                          <a:spcPts val="1070"/>
                        </a:lnSpc>
                        <a:spcBef>
                          <a:spcPts val="415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231F20"/>
                        </a:solidFill>
                        <a:effectLst/>
                        <a:latin typeface="Georgia" panose="02040502050405020303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pPr marL="50800" marR="0">
                        <a:lnSpc>
                          <a:spcPts val="1070"/>
                        </a:lnSpc>
                        <a:spcBef>
                          <a:spcPts val="415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231F20"/>
                          </a:solidFill>
                          <a:effectLst/>
                          <a:latin typeface="Georgia" panose="02040502050405020303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Phase One                             </a:t>
                      </a:r>
                    </a:p>
                    <a:p>
                      <a:pPr marL="50800" marR="0">
                        <a:lnSpc>
                          <a:spcPts val="1070"/>
                        </a:lnSpc>
                        <a:spcBef>
                          <a:spcPts val="415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231F20"/>
                        </a:solidFill>
                        <a:effectLst/>
                        <a:latin typeface="Georgia" panose="02040502050405020303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0020" marR="0">
                        <a:lnSpc>
                          <a:spcPts val="11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231F2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pPr marL="160020" marR="0">
                        <a:lnSpc>
                          <a:spcPts val="11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231F2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pPr marL="160020" marR="0">
                        <a:lnSpc>
                          <a:spcPts val="11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Identify or introduce problem.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893">
                <a:tc>
                  <a:txBody>
                    <a:bodyPr/>
                    <a:lstStyle/>
                    <a:p>
                      <a:pPr marL="50800" marR="0">
                        <a:lnSpc>
                          <a:spcPts val="107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231F20"/>
                          </a:solidFill>
                          <a:effectLst/>
                          <a:latin typeface="Georgia" panose="02040502050405020303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Warm Up the Group</a:t>
                      </a:r>
                      <a:endParaRPr lang="en-US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0020" marR="0">
                        <a:lnSpc>
                          <a:spcPts val="11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Make problem explicit.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8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en-US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0020" marR="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Interpret problem story.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8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en-US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0020" marR="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Explore issues.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3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en-US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0020" marR="0">
                        <a:lnSpc>
                          <a:spcPts val="1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Explain role playing.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5540">
                <a:tc>
                  <a:txBody>
                    <a:bodyPr/>
                    <a:lstStyle/>
                    <a:p>
                      <a:pPr marL="50800" marR="0">
                        <a:lnSpc>
                          <a:spcPts val="107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231F20"/>
                          </a:solidFill>
                          <a:effectLst/>
                          <a:latin typeface="Georgia" panose="02040502050405020303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Phase Two:</a:t>
                      </a:r>
                      <a:endParaRPr lang="en-US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0020" marR="0">
                        <a:lnSpc>
                          <a:spcPts val="11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Analyze roles.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6728">
                <a:tc>
                  <a:txBody>
                    <a:bodyPr/>
                    <a:lstStyle/>
                    <a:p>
                      <a:pPr marL="50800" marR="0">
                        <a:lnSpc>
                          <a:spcPct val="107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231F20"/>
                          </a:solidFill>
                          <a:effectLst/>
                          <a:latin typeface="Georgia" panose="02040502050405020303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Select Participants</a:t>
                      </a:r>
                      <a:endParaRPr lang="en-US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0020" marR="0">
                        <a:lnSpc>
                          <a:spcPts val="11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Select role players.</a:t>
                      </a:r>
                      <a:endParaRPr lang="en-US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5540">
                <a:tc>
                  <a:txBody>
                    <a:bodyPr/>
                    <a:lstStyle/>
                    <a:p>
                      <a:pPr marL="50800" marR="0">
                        <a:lnSpc>
                          <a:spcPts val="107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231F20"/>
                          </a:solidFill>
                          <a:effectLst/>
                          <a:latin typeface="Georgia" panose="02040502050405020303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Phase Three:</a:t>
                      </a:r>
                      <a:endParaRPr lang="en-US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0020" marR="0">
                        <a:lnSpc>
                          <a:spcPts val="11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Set line of action.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5893">
                <a:tc>
                  <a:txBody>
                    <a:bodyPr/>
                    <a:lstStyle/>
                    <a:p>
                      <a:pPr marL="50800" marR="0">
                        <a:lnSpc>
                          <a:spcPts val="107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231F20"/>
                          </a:solidFill>
                          <a:effectLst/>
                          <a:latin typeface="Georgia" panose="02040502050405020303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Set the Stage</a:t>
                      </a:r>
                      <a:endParaRPr lang="en-US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0020" marR="0">
                        <a:lnSpc>
                          <a:spcPts val="11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Restate roles.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43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en-US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0020" marR="0">
                        <a:lnSpc>
                          <a:spcPts val="1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Get inside problem situation.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5540">
                <a:tc>
                  <a:txBody>
                    <a:bodyPr/>
                    <a:lstStyle/>
                    <a:p>
                      <a:pPr marL="50800" marR="0">
                        <a:lnSpc>
                          <a:spcPts val="107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231F20"/>
                          </a:solidFill>
                          <a:effectLst/>
                          <a:latin typeface="Georgia" panose="02040502050405020303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Phase Four:</a:t>
                      </a:r>
                      <a:endParaRPr lang="en-US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0020" marR="0">
                        <a:lnSpc>
                          <a:spcPts val="11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Decide what to look for.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6728">
                <a:tc>
                  <a:txBody>
                    <a:bodyPr/>
                    <a:lstStyle/>
                    <a:p>
                      <a:pPr marL="50800" marR="0">
                        <a:lnSpc>
                          <a:spcPct val="107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231F20"/>
                          </a:solidFill>
                          <a:effectLst/>
                          <a:latin typeface="Georgia" panose="02040502050405020303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Prepare the Observers</a:t>
                      </a:r>
                      <a:endParaRPr lang="en-US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0020" marR="0">
                        <a:lnSpc>
                          <a:spcPts val="11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Assign observation tasks.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5540">
                <a:tc>
                  <a:txBody>
                    <a:bodyPr/>
                    <a:lstStyle/>
                    <a:p>
                      <a:pPr marL="50800" marR="0">
                        <a:lnSpc>
                          <a:spcPts val="107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231F20"/>
                          </a:solidFill>
                          <a:effectLst/>
                          <a:latin typeface="Georgia" panose="02040502050405020303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Phase Five:</a:t>
                      </a:r>
                      <a:endParaRPr lang="en-US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0020" marR="0">
                        <a:lnSpc>
                          <a:spcPts val="11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Begin role play.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5893">
                <a:tc>
                  <a:txBody>
                    <a:bodyPr/>
                    <a:lstStyle/>
                    <a:p>
                      <a:pPr marL="50800" marR="0">
                        <a:lnSpc>
                          <a:spcPts val="107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231F20"/>
                          </a:solidFill>
                          <a:effectLst/>
                          <a:latin typeface="Georgia" panose="02040502050405020303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Enact</a:t>
                      </a:r>
                      <a:endParaRPr lang="en-US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0020" marR="0">
                        <a:lnSpc>
                          <a:spcPts val="11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Maintain role play.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843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0020" marR="0">
                        <a:lnSpc>
                          <a:spcPts val="1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Break role play.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001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32601"/>
            <a:ext cx="6705600" cy="609600"/>
          </a:xfrm>
        </p:spPr>
        <p:txBody>
          <a:bodyPr>
            <a:normAutofit fontScale="90000"/>
          </a:bodyPr>
          <a:lstStyle/>
          <a:p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Table 12.1 Syntax of Role-Playing Model (Cont’d)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4399576"/>
              </p:ext>
            </p:extLst>
          </p:nvPr>
        </p:nvGraphicFramePr>
        <p:xfrm>
          <a:off x="457200" y="1219200"/>
          <a:ext cx="6838950" cy="540315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663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5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0642">
                <a:tc>
                  <a:txBody>
                    <a:bodyPr/>
                    <a:lstStyle/>
                    <a:p>
                      <a:pPr marL="50800" marR="0">
                        <a:lnSpc>
                          <a:spcPts val="107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231F20"/>
                          </a:solidFill>
                          <a:effectLst/>
                          <a:latin typeface="Georgia" panose="02040502050405020303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Phase Six:</a:t>
                      </a:r>
                      <a:endParaRPr lang="en-US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0020" marR="0">
                        <a:lnSpc>
                          <a:spcPts val="11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Review action of role play (events,</a:t>
                      </a:r>
                      <a:endParaRPr lang="en-US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352">
                <a:tc>
                  <a:txBody>
                    <a:bodyPr/>
                    <a:lstStyle/>
                    <a:p>
                      <a:pPr marL="50800" marR="0">
                        <a:lnSpc>
                          <a:spcPts val="107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231F20"/>
                          </a:solidFill>
                          <a:effectLst/>
                          <a:latin typeface="Georgia" panose="02040502050405020303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Discuss and Evaluate</a:t>
                      </a:r>
                      <a:endParaRPr lang="en-US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0020" marR="0">
                        <a:lnSpc>
                          <a:spcPts val="11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positions, realism).</a:t>
                      </a:r>
                      <a:endParaRPr lang="en-US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3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en-US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0020" marR="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Discuss major focus.</a:t>
                      </a:r>
                      <a:endParaRPr lang="en-US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0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en-US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0020" marR="0">
                        <a:lnSpc>
                          <a:spcPts val="1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Develop next enactment.</a:t>
                      </a:r>
                    </a:p>
                    <a:p>
                      <a:pPr marL="160020" marR="0">
                        <a:lnSpc>
                          <a:spcPts val="1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231F2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pPr marL="160020" marR="0">
                        <a:lnSpc>
                          <a:spcPts val="1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642">
                <a:tc>
                  <a:txBody>
                    <a:bodyPr/>
                    <a:lstStyle/>
                    <a:p>
                      <a:pPr marL="50800" marR="0">
                        <a:lnSpc>
                          <a:spcPts val="107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231F20"/>
                          </a:solidFill>
                          <a:effectLst/>
                          <a:latin typeface="Georgia" panose="02040502050405020303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Phase Seven:</a:t>
                      </a:r>
                      <a:endParaRPr lang="en-US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0020" marR="0">
                        <a:lnSpc>
                          <a:spcPts val="11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Play revised roles.</a:t>
                      </a:r>
                      <a:endParaRPr lang="en-US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352">
                <a:tc>
                  <a:txBody>
                    <a:bodyPr/>
                    <a:lstStyle/>
                    <a:p>
                      <a:pPr marL="50800" marR="0">
                        <a:lnSpc>
                          <a:spcPts val="107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231F20"/>
                          </a:solidFill>
                          <a:effectLst/>
                          <a:latin typeface="Georgia" panose="02040502050405020303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Reenact</a:t>
                      </a:r>
                      <a:endParaRPr lang="en-US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0020" marR="0">
                        <a:lnSpc>
                          <a:spcPts val="11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Suggest next steps or behavioral</a:t>
                      </a:r>
                      <a:endParaRPr lang="en-US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043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0020" marR="0">
                        <a:lnSpc>
                          <a:spcPts val="1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alternatives.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597">
                <a:tc>
                  <a:txBody>
                    <a:bodyPr/>
                    <a:lstStyle/>
                    <a:p>
                      <a:pPr marL="50800" marR="0">
                        <a:lnSpc>
                          <a:spcPts val="107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231F20"/>
                          </a:solidFill>
                          <a:effectLst/>
                          <a:latin typeface="Georgia" panose="02040502050405020303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Phase Eight:</a:t>
                      </a:r>
                      <a:endParaRPr lang="en-US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0020" marR="0">
                        <a:lnSpc>
                          <a:spcPts val="11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Repeat phase six.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9349">
                <a:tc>
                  <a:txBody>
                    <a:bodyPr/>
                    <a:lstStyle/>
                    <a:p>
                      <a:pPr marL="50800" marR="0">
                        <a:lnSpc>
                          <a:spcPct val="107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231F20"/>
                          </a:solidFill>
                          <a:effectLst/>
                          <a:latin typeface="Georgia" panose="02040502050405020303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Discuss and Evaluate</a:t>
                      </a:r>
                    </a:p>
                    <a:p>
                      <a:pPr marL="50800" marR="0">
                        <a:lnSpc>
                          <a:spcPct val="107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231F20"/>
                        </a:solidFill>
                        <a:effectLst/>
                        <a:latin typeface="Georgia" panose="02040502050405020303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pPr marL="50800" marR="0">
                        <a:lnSpc>
                          <a:spcPct val="107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en-US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642">
                <a:tc>
                  <a:txBody>
                    <a:bodyPr/>
                    <a:lstStyle/>
                    <a:p>
                      <a:pPr marL="50800" marR="0">
                        <a:lnSpc>
                          <a:spcPts val="107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231F20"/>
                          </a:solidFill>
                          <a:effectLst/>
                          <a:latin typeface="Georgia" panose="02040502050405020303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Phase Nine:</a:t>
                      </a:r>
                      <a:endParaRPr lang="en-US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0020" marR="0">
                        <a:lnSpc>
                          <a:spcPts val="11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Relate problem situation to real</a:t>
                      </a:r>
                      <a:endParaRPr lang="en-US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9396">
                <a:tc>
                  <a:txBody>
                    <a:bodyPr/>
                    <a:lstStyle/>
                    <a:p>
                      <a:pPr marL="50800" marR="0">
                        <a:lnSpc>
                          <a:spcPts val="107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231F20"/>
                          </a:solidFill>
                          <a:effectLst/>
                          <a:latin typeface="Georgia" panose="02040502050405020303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Share Experiences and</a:t>
                      </a:r>
                      <a:endParaRPr lang="en-US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0020" marR="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experience and current problems.</a:t>
                      </a:r>
                      <a:endParaRPr lang="en-US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9685">
                <a:tc>
                  <a:txBody>
                    <a:bodyPr/>
                    <a:lstStyle/>
                    <a:p>
                      <a:pPr marL="50800" marR="0">
                        <a:lnSpc>
                          <a:spcPct val="107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231F20"/>
                          </a:solidFill>
                          <a:effectLst/>
                          <a:latin typeface="Georgia" panose="02040502050405020303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Generalize</a:t>
                      </a:r>
                      <a:endParaRPr lang="en-US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0020" marR="0">
                        <a:lnSpc>
                          <a:spcPts val="11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Explore general principles of behavior.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184810">
                <a:tc gridSpan="2">
                  <a:txBody>
                    <a:bodyPr/>
                    <a:lstStyle/>
                    <a:p>
                      <a:pPr marL="50800" marR="0">
                        <a:lnSpc>
                          <a:spcPct val="1030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Source: </a:t>
                      </a:r>
                      <a:r>
                        <a:rPr lang="en-US" sz="1600" dirty="0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Based on Fannie </a:t>
                      </a:r>
                      <a:r>
                        <a:rPr lang="en-US" sz="1600" dirty="0" err="1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Shaftel</a:t>
                      </a:r>
                      <a:r>
                        <a:rPr lang="en-US" sz="1600" dirty="0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and George </a:t>
                      </a:r>
                      <a:r>
                        <a:rPr lang="en-US" sz="1600" dirty="0" err="1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Shaftel</a:t>
                      </a:r>
                      <a:r>
                        <a:rPr lang="en-US" sz="1600" dirty="0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, </a:t>
                      </a:r>
                      <a:r>
                        <a:rPr lang="en-US" sz="1600" i="1" dirty="0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Role Playing of Social Values </a:t>
                      </a:r>
                      <a:r>
                        <a:rPr lang="en-US" sz="1600" dirty="0">
                          <a:solidFill>
                            <a:srgbClr val="231F2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(Englewood Cliffs, NJ: Prentice-Hall, Inc., 1967).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2223849" y="-638854"/>
            <a:ext cx="1299760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550495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8D319AA-AE3D-618C-98D3-1E764CC700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20" y="381000"/>
            <a:ext cx="8971960" cy="8460559"/>
          </a:xfrm>
        </p:spPr>
      </p:pic>
    </p:spTree>
    <p:extLst>
      <p:ext uri="{BB962C8B-B14F-4D97-AF65-F5344CB8AC3E}">
        <p14:creationId xmlns:p14="http://schemas.microsoft.com/office/powerpoint/2010/main" val="311797731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176</TotalTime>
  <Words>331</Words>
  <Application>Microsoft Office PowerPoint</Application>
  <PresentationFormat>On-screen Show (4:3)</PresentationFormat>
  <Paragraphs>78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Cambria</vt:lpstr>
      <vt:lpstr>Franklin Gothic Demi</vt:lpstr>
      <vt:lpstr>Georgia</vt:lpstr>
      <vt:lpstr>Times New Roman</vt:lpstr>
      <vt:lpstr>Trebuchet MS</vt:lpstr>
      <vt:lpstr>Wingdings 3</vt:lpstr>
      <vt:lpstr>Facet</vt:lpstr>
      <vt:lpstr>Chapter Twelve </vt:lpstr>
      <vt:lpstr>Thinking about Values </vt:lpstr>
      <vt:lpstr>Study Values in Action</vt:lpstr>
      <vt:lpstr>PowerPoint Presentation</vt:lpstr>
      <vt:lpstr>Table 12.1 Syntax of Role-Playing Model</vt:lpstr>
      <vt:lpstr>Table 12.1 Syntax of Role-Playing Model (Cont’d)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Study of Values</dc:title>
  <dc:creator>Emily Calhoun</dc:creator>
  <cp:lastModifiedBy>Emily Calhoun</cp:lastModifiedBy>
  <cp:revision>7</cp:revision>
  <dcterms:created xsi:type="dcterms:W3CDTF">2013-08-30T19:44:18Z</dcterms:created>
  <dcterms:modified xsi:type="dcterms:W3CDTF">2024-07-14T19:09:14Z</dcterms:modified>
</cp:coreProperties>
</file>