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1C1C1C"/>
    <a:srgbClr val="4D4D4D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FC7DA479-354F-47D1-9A25-F6D535FC1A63}"/>
    <pc:docChg chg="undo custSel modSld">
      <pc:chgData name="Emily Calhoun" userId="ef1a48b253f9cf4d" providerId="LiveId" clId="{FC7DA479-354F-47D1-9A25-F6D535FC1A63}" dt="2024-07-13T10:09:34.226" v="122" actId="20577"/>
      <pc:docMkLst>
        <pc:docMk/>
      </pc:docMkLst>
      <pc:sldChg chg="modSp mod modClrScheme chgLayout">
        <pc:chgData name="Emily Calhoun" userId="ef1a48b253f9cf4d" providerId="LiveId" clId="{FC7DA479-354F-47D1-9A25-F6D535FC1A63}" dt="2024-07-13T09:55:24.900" v="27" actId="207"/>
        <pc:sldMkLst>
          <pc:docMk/>
          <pc:sldMk cId="0" sldId="256"/>
        </pc:sldMkLst>
        <pc:spChg chg="mod ord">
          <ac:chgData name="Emily Calhoun" userId="ef1a48b253f9cf4d" providerId="LiveId" clId="{FC7DA479-354F-47D1-9A25-F6D535FC1A63}" dt="2024-07-13T09:55:24.900" v="27" actId="207"/>
          <ac:spMkLst>
            <pc:docMk/>
            <pc:sldMk cId="0" sldId="256"/>
            <ac:spMk id="3074" creationId="{AB16DE2E-C9D5-4629-563E-101323E116D9}"/>
          </ac:spMkLst>
        </pc:spChg>
        <pc:spChg chg="mod ord">
          <ac:chgData name="Emily Calhoun" userId="ef1a48b253f9cf4d" providerId="LiveId" clId="{FC7DA479-354F-47D1-9A25-F6D535FC1A63}" dt="2024-07-13T09:55:03.824" v="26" actId="14100"/>
          <ac:spMkLst>
            <pc:docMk/>
            <pc:sldMk cId="0" sldId="256"/>
            <ac:spMk id="3075" creationId="{C25700BF-A166-B94C-4C10-426854BEA7D5}"/>
          </ac:spMkLst>
        </pc:spChg>
      </pc:sldChg>
      <pc:sldChg chg="modSp mod">
        <pc:chgData name="Emily Calhoun" userId="ef1a48b253f9cf4d" providerId="LiveId" clId="{FC7DA479-354F-47D1-9A25-F6D535FC1A63}" dt="2024-07-13T09:56:06.569" v="35" actId="20577"/>
        <pc:sldMkLst>
          <pc:docMk/>
          <pc:sldMk cId="0" sldId="257"/>
        </pc:sldMkLst>
        <pc:spChg chg="mod">
          <ac:chgData name="Emily Calhoun" userId="ef1a48b253f9cf4d" providerId="LiveId" clId="{FC7DA479-354F-47D1-9A25-F6D535FC1A63}" dt="2024-07-13T09:56:06.569" v="35" actId="20577"/>
          <ac:spMkLst>
            <pc:docMk/>
            <pc:sldMk cId="0" sldId="257"/>
            <ac:spMk id="4098" creationId="{C429BC44-A319-096F-E910-1BE348E71407}"/>
          </ac:spMkLst>
        </pc:spChg>
      </pc:sldChg>
      <pc:sldChg chg="modSp mod">
        <pc:chgData name="Emily Calhoun" userId="ef1a48b253f9cf4d" providerId="LiveId" clId="{FC7DA479-354F-47D1-9A25-F6D535FC1A63}" dt="2024-07-13T09:56:26.304" v="36" actId="207"/>
        <pc:sldMkLst>
          <pc:docMk/>
          <pc:sldMk cId="0" sldId="258"/>
        </pc:sldMkLst>
        <pc:spChg chg="mod">
          <ac:chgData name="Emily Calhoun" userId="ef1a48b253f9cf4d" providerId="LiveId" clId="{FC7DA479-354F-47D1-9A25-F6D535FC1A63}" dt="2024-07-13T09:56:26.304" v="36" actId="207"/>
          <ac:spMkLst>
            <pc:docMk/>
            <pc:sldMk cId="0" sldId="258"/>
            <ac:spMk id="5122" creationId="{0CE75541-D4A5-60C9-D6BC-A8DD55D1AE1C}"/>
          </ac:spMkLst>
        </pc:spChg>
      </pc:sldChg>
      <pc:sldChg chg="modSp mod">
        <pc:chgData name="Emily Calhoun" userId="ef1a48b253f9cf4d" providerId="LiveId" clId="{FC7DA479-354F-47D1-9A25-F6D535FC1A63}" dt="2024-07-13T09:58:06.191" v="50" actId="20577"/>
        <pc:sldMkLst>
          <pc:docMk/>
          <pc:sldMk cId="0" sldId="260"/>
        </pc:sldMkLst>
        <pc:spChg chg="mod">
          <ac:chgData name="Emily Calhoun" userId="ef1a48b253f9cf4d" providerId="LiveId" clId="{FC7DA479-354F-47D1-9A25-F6D535FC1A63}" dt="2024-07-13T09:58:06.191" v="50" actId="20577"/>
          <ac:spMkLst>
            <pc:docMk/>
            <pc:sldMk cId="0" sldId="260"/>
            <ac:spMk id="3" creationId="{831E65F5-4302-B760-ED08-BCB2C426A32A}"/>
          </ac:spMkLst>
        </pc:spChg>
        <pc:spChg chg="mod">
          <ac:chgData name="Emily Calhoun" userId="ef1a48b253f9cf4d" providerId="LiveId" clId="{FC7DA479-354F-47D1-9A25-F6D535FC1A63}" dt="2024-07-13T09:57:13.025" v="40" actId="122"/>
          <ac:spMkLst>
            <pc:docMk/>
            <pc:sldMk cId="0" sldId="260"/>
            <ac:spMk id="6146" creationId="{31F5A29C-26FB-9745-1C41-A3F5BD97060A}"/>
          </ac:spMkLst>
        </pc:spChg>
      </pc:sldChg>
      <pc:sldChg chg="modSp mod">
        <pc:chgData name="Emily Calhoun" userId="ef1a48b253f9cf4d" providerId="LiveId" clId="{FC7DA479-354F-47D1-9A25-F6D535FC1A63}" dt="2024-07-13T09:59:12.773" v="63" actId="27636"/>
        <pc:sldMkLst>
          <pc:docMk/>
          <pc:sldMk cId="0" sldId="261"/>
        </pc:sldMkLst>
        <pc:spChg chg="mod">
          <ac:chgData name="Emily Calhoun" userId="ef1a48b253f9cf4d" providerId="LiveId" clId="{FC7DA479-354F-47D1-9A25-F6D535FC1A63}" dt="2024-07-13T09:58:54.484" v="58" actId="14100"/>
          <ac:spMkLst>
            <pc:docMk/>
            <pc:sldMk cId="0" sldId="261"/>
            <ac:spMk id="7170" creationId="{18C526C5-E5B0-EF3F-B59D-89526E29080E}"/>
          </ac:spMkLst>
        </pc:spChg>
        <pc:spChg chg="mod">
          <ac:chgData name="Emily Calhoun" userId="ef1a48b253f9cf4d" providerId="LiveId" clId="{FC7DA479-354F-47D1-9A25-F6D535FC1A63}" dt="2024-07-13T09:59:12.773" v="63" actId="27636"/>
          <ac:spMkLst>
            <pc:docMk/>
            <pc:sldMk cId="0" sldId="261"/>
            <ac:spMk id="7171" creationId="{A3C35F4F-3B36-FF9C-61D2-505F38D68124}"/>
          </ac:spMkLst>
        </pc:spChg>
      </pc:sldChg>
      <pc:sldChg chg="addSp delSp modSp mod modClrScheme chgLayout">
        <pc:chgData name="Emily Calhoun" userId="ef1a48b253f9cf4d" providerId="LiveId" clId="{FC7DA479-354F-47D1-9A25-F6D535FC1A63}" dt="2024-07-13T10:05:43.749" v="110" actId="1076"/>
        <pc:sldMkLst>
          <pc:docMk/>
          <pc:sldMk cId="0" sldId="262"/>
        </pc:sldMkLst>
        <pc:spChg chg="add mod">
          <ac:chgData name="Emily Calhoun" userId="ef1a48b253f9cf4d" providerId="LiveId" clId="{FC7DA479-354F-47D1-9A25-F6D535FC1A63}" dt="2024-07-13T10:04:31.813" v="103" actId="20577"/>
          <ac:spMkLst>
            <pc:docMk/>
            <pc:sldMk cId="0" sldId="262"/>
            <ac:spMk id="2" creationId="{1AACA1A3-A77E-9389-755E-07E9E165167C}"/>
          </ac:spMkLst>
        </pc:spChg>
        <pc:spChg chg="add del mod">
          <ac:chgData name="Emily Calhoun" userId="ef1a48b253f9cf4d" providerId="LiveId" clId="{FC7DA479-354F-47D1-9A25-F6D535FC1A63}" dt="2024-07-13T10:05:26.705" v="109" actId="21"/>
          <ac:spMkLst>
            <pc:docMk/>
            <pc:sldMk cId="0" sldId="262"/>
            <ac:spMk id="3" creationId="{7A9B2A64-4234-ACDC-0A1F-C1A1ADDA6899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5" creationId="{297AD2CF-34E7-078E-74DC-696256432BBD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6" creationId="{E57D931A-74CC-A263-54CD-26B7C0ABCE45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7" creationId="{164F8181-FD82-93AD-039D-8408C5BF7893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8" creationId="{6FB1144C-E155-5DEC-5451-C5C186BC783D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9" creationId="{EAE7C66F-2287-AFEF-D875-2D3CBE5EDFCD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10" creationId="{0C9020E1-8C92-6701-5ED5-EBAACFEBE8BD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11" creationId="{BF3A03C0-F5BF-2A55-3A92-3A382A4FF44F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12" creationId="{A88734D8-D6B8-2711-D6E4-003932FEB1E5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13" creationId="{208722A0-3B14-28F0-594C-4359055CDB63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14" creationId="{DA77F3EF-84BF-2D88-D9B7-9AF6E3A2C478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15" creationId="{AC4034AE-C662-AC47-5152-98AF6A9293F9}"/>
          </ac:spMkLst>
        </pc:spChg>
        <pc:spChg chg="add mod">
          <ac:chgData name="Emily Calhoun" userId="ef1a48b253f9cf4d" providerId="LiveId" clId="{FC7DA479-354F-47D1-9A25-F6D535FC1A63}" dt="2024-07-13T10:05:06.767" v="107"/>
          <ac:spMkLst>
            <pc:docMk/>
            <pc:sldMk cId="0" sldId="262"/>
            <ac:spMk id="16" creationId="{5572E8D4-0D61-8E43-B3C5-78B33330184A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18" creationId="{5F3AD471-ED1F-81B2-7E4C-C43D5CB62D4B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19" creationId="{75C89027-98F4-206A-4FC8-EABC53E7BB8D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0" creationId="{CCF0B75F-79F7-279B-96E4-238C5A122543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1" creationId="{59A3DD28-746C-BC4B-FAF0-D8BE0836431C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2" creationId="{4BB6C5BE-A8D6-797E-31E3-BDEFEAAFCD72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3" creationId="{D15B9A8F-0361-F33F-6874-CF81B5DD3270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4" creationId="{91FA1F0F-FC43-DD01-F152-09AB8B0B1B9E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5" creationId="{4526703A-0F6A-A9CA-4425-83AE714669FE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6" creationId="{DDF78E47-A73D-802C-AC80-A8348965F9E3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7" creationId="{4CA6C44F-F865-F669-547E-E1F9381AED6A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8" creationId="{E7291A66-886E-346D-A32E-9857F30495D0}"/>
          </ac:spMkLst>
        </pc:spChg>
        <pc:spChg chg="add mod">
          <ac:chgData name="Emily Calhoun" userId="ef1a48b253f9cf4d" providerId="LiveId" clId="{FC7DA479-354F-47D1-9A25-F6D535FC1A63}" dt="2024-07-13T10:05:14.961" v="108"/>
          <ac:spMkLst>
            <pc:docMk/>
            <pc:sldMk cId="0" sldId="262"/>
            <ac:spMk id="29" creationId="{BE01E507-A6F5-97AD-243F-953184280BC9}"/>
          </ac:spMkLst>
        </pc:spChg>
        <pc:grpChg chg="add mod">
          <ac:chgData name="Emily Calhoun" userId="ef1a48b253f9cf4d" providerId="LiveId" clId="{FC7DA479-354F-47D1-9A25-F6D535FC1A63}" dt="2024-07-13T10:05:06.767" v="107"/>
          <ac:grpSpMkLst>
            <pc:docMk/>
            <pc:sldMk cId="0" sldId="262"/>
            <ac:grpSpMk id="4" creationId="{94E9D7CA-AB74-8407-41D9-B98ACB225723}"/>
          </ac:grpSpMkLst>
        </pc:grpChg>
        <pc:grpChg chg="add mod">
          <ac:chgData name="Emily Calhoun" userId="ef1a48b253f9cf4d" providerId="LiveId" clId="{FC7DA479-354F-47D1-9A25-F6D535FC1A63}" dt="2024-07-13T10:05:43.749" v="110" actId="1076"/>
          <ac:grpSpMkLst>
            <pc:docMk/>
            <pc:sldMk cId="0" sldId="262"/>
            <ac:grpSpMk id="17" creationId="{C4A8030C-33A6-95DC-9CD4-17C3AA4805C5}"/>
          </ac:grpSpMkLst>
        </pc:grpChg>
      </pc:sldChg>
      <pc:sldChg chg="modSp mod">
        <pc:chgData name="Emily Calhoun" userId="ef1a48b253f9cf4d" providerId="LiveId" clId="{FC7DA479-354F-47D1-9A25-F6D535FC1A63}" dt="2024-07-13T10:09:34.226" v="122" actId="20577"/>
        <pc:sldMkLst>
          <pc:docMk/>
          <pc:sldMk cId="0" sldId="263"/>
        </pc:sldMkLst>
        <pc:spChg chg="mod">
          <ac:chgData name="Emily Calhoun" userId="ef1a48b253f9cf4d" providerId="LiveId" clId="{FC7DA479-354F-47D1-9A25-F6D535FC1A63}" dt="2024-07-13T09:59:55.943" v="66" actId="14100"/>
          <ac:spMkLst>
            <pc:docMk/>
            <pc:sldMk cId="0" sldId="263"/>
            <ac:spMk id="8194" creationId="{3A03AA08-5D58-6197-90FE-941FBF68D9C1}"/>
          </ac:spMkLst>
        </pc:spChg>
        <pc:spChg chg="mod">
          <ac:chgData name="Emily Calhoun" userId="ef1a48b253f9cf4d" providerId="LiveId" clId="{FC7DA479-354F-47D1-9A25-F6D535FC1A63}" dt="2024-07-13T10:09:34.226" v="122" actId="20577"/>
          <ac:spMkLst>
            <pc:docMk/>
            <pc:sldMk cId="0" sldId="263"/>
            <ac:spMk id="8195" creationId="{A1C17050-9116-55B5-A707-20CEBAA567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7198D-60CD-4AF4-8CE6-D472BF153E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78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820F-019D-4C2B-B2D9-FB1C213AFDB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09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820F-019D-4C2B-B2D9-FB1C213AFDB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0854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820F-019D-4C2B-B2D9-FB1C213AFDB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85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820F-019D-4C2B-B2D9-FB1C213AFDB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14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5820F-019D-4C2B-B2D9-FB1C213AFDB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765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F845-3363-43CA-B9E4-C82D3BA6EE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289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10A3-9D53-4F5D-9B68-3C4F710965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39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60FE-4D3B-4B46-A781-36E6712FAD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92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F1EC-40C0-4115-9A3A-C386704F03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59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DC56-26AF-404F-BDE7-1B46A21118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66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FF07-E73D-442B-89E0-98A9C2DD959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60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B02ED-36F3-4B2E-8BA9-70F1CE1BED3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24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3847D-EED1-43F8-BBD4-0AD9A05B74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90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DB66C-807A-4CD2-B9BA-C315A12BB1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20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4B7CE-7EBC-4A42-B680-BCC5E295CD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80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B5820F-019D-4C2B-B2D9-FB1C213AFDB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04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AB16DE2E-C9D5-4629-563E-101323E1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</a:rPr>
              <a:t>Chapter Ten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C25700BF-A166-B94C-4C10-426854BEA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412" y="1898316"/>
            <a:ext cx="6700788" cy="3880773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sz="5400" b="1" dirty="0">
                <a:solidFill>
                  <a:schemeClr val="accent2">
                    <a:lumMod val="75000"/>
                  </a:schemeClr>
                </a:solidFill>
              </a:rPr>
              <a:t>Partners in Learning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C429BC44-A319-096F-E910-1BE348E71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70866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>
                <a:solidFill>
                  <a:srgbClr val="1C1C1C"/>
                </a:solidFill>
              </a:rPr>
              <a:t>Social Models </a:t>
            </a:r>
          </a:p>
          <a:p>
            <a:pPr algn="ctr"/>
            <a:r>
              <a:rPr lang="en-US" altLang="en-US" sz="3600" b="1" dirty="0">
                <a:solidFill>
                  <a:srgbClr val="1C1C1C"/>
                </a:solidFill>
              </a:rPr>
              <a:t>and Human Nature</a:t>
            </a:r>
          </a:p>
          <a:p>
            <a:endParaRPr lang="en-US" altLang="en-US" sz="3200" b="1" dirty="0">
              <a:solidFill>
                <a:srgbClr val="1C1C1C"/>
              </a:solidFill>
            </a:endParaRPr>
          </a:p>
          <a:p>
            <a:r>
              <a:rPr lang="en-US" altLang="en-US" sz="3200" b="1" dirty="0">
                <a:solidFill>
                  <a:srgbClr val="1C1C1C"/>
                </a:solidFill>
              </a:rPr>
              <a:t>Are we born to cooperate? Yes! Yes! </a:t>
            </a:r>
          </a:p>
          <a:p>
            <a:endParaRPr lang="en-US" altLang="en-US" sz="3200" b="1" dirty="0">
              <a:solidFill>
                <a:srgbClr val="1C1C1C"/>
              </a:solidFill>
            </a:endParaRPr>
          </a:p>
          <a:p>
            <a:r>
              <a:rPr lang="en-US" altLang="en-US" sz="3200" b="1" dirty="0">
                <a:solidFill>
                  <a:srgbClr val="1C1C1C"/>
                </a:solidFill>
              </a:rPr>
              <a:t>Another inborn capacity to take advantage of in education.</a:t>
            </a:r>
          </a:p>
          <a:p>
            <a:endParaRPr lang="en-US" altLang="en-US" sz="3200" b="1" dirty="0">
              <a:solidFill>
                <a:srgbClr val="1C1C1C"/>
              </a:solidFill>
            </a:endParaRPr>
          </a:p>
          <a:p>
            <a:r>
              <a:rPr lang="en-US" altLang="en-US" sz="3200" b="1" dirty="0">
                <a:solidFill>
                  <a:srgbClr val="1C1C1C"/>
                </a:solidFill>
              </a:rPr>
              <a:t>Can we work effectively as individuals – independently? Yes! </a:t>
            </a:r>
          </a:p>
          <a:p>
            <a:endParaRPr lang="en-US" altLang="en-US" sz="3200" b="1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>
            <a:extLst>
              <a:ext uri="{FF2B5EF4-FFF2-40B4-BE49-F238E27FC236}">
                <a16:creationId xmlns:a16="http://schemas.microsoft.com/office/drawing/2014/main" id="{0CE75541-D4A5-60C9-D6BC-A8DD55D1A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77724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>
                <a:solidFill>
                  <a:srgbClr val="0066FF"/>
                </a:solidFill>
              </a:rPr>
              <a:t>Even when studying cooperatively, individuals are doing the learning.</a:t>
            </a:r>
          </a:p>
          <a:p>
            <a:endParaRPr lang="en-US" altLang="en-US" sz="3200" b="1" dirty="0">
              <a:solidFill>
                <a:srgbClr val="0066FF"/>
              </a:solidFill>
            </a:endParaRPr>
          </a:p>
          <a:p>
            <a:r>
              <a:rPr lang="en-US" altLang="en-US" sz="3200" b="1" dirty="0">
                <a:solidFill>
                  <a:srgbClr val="0066FF"/>
                </a:solidFill>
              </a:rPr>
              <a:t>When teaching, the question is </a:t>
            </a:r>
            <a:r>
              <a:rPr lang="en-US" altLang="en-US" sz="3200" b="1" i="1" dirty="0">
                <a:solidFill>
                  <a:srgbClr val="0066FF"/>
                </a:solidFill>
              </a:rPr>
              <a:t>WHEN </a:t>
            </a:r>
            <a:r>
              <a:rPr lang="en-US" altLang="en-US" sz="3200" b="1" dirty="0">
                <a:solidFill>
                  <a:srgbClr val="0066FF"/>
                </a:solidFill>
              </a:rPr>
              <a:t>to use specific cooperative structures and processes. </a:t>
            </a:r>
          </a:p>
          <a:p>
            <a:endParaRPr lang="en-US" altLang="en-US" sz="3200" b="1" dirty="0">
              <a:solidFill>
                <a:srgbClr val="0066FF"/>
              </a:solidFill>
            </a:endParaRPr>
          </a:p>
          <a:p>
            <a:r>
              <a:rPr lang="en-US" altLang="en-US" sz="3200" b="1" dirty="0">
                <a:solidFill>
                  <a:srgbClr val="0066FF"/>
                </a:solidFill>
              </a:rPr>
              <a:t>Always, the overall classroom climate should be a collaborative one – all for one and one for all!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1F5A29C-26FB-9745-1C41-A3F5BD970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90600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Tips for Teaching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E65F5-4302-B760-ED08-BCB2C426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108" y="1600200"/>
            <a:ext cx="6511492" cy="457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rgbClr val="0066FF"/>
                </a:solidFill>
              </a:rPr>
              <a:t>Teaching students to learn together is the key. 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66FF"/>
                </a:solidFill>
              </a:rPr>
              <a:t>Begin with pairs and simple tasks – like checking one-another’s homework, reading each other’s writing for typos, and such.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rgbClr val="0066FF"/>
                </a:solidFill>
              </a:rPr>
              <a:t>For little kids, provide simple sharing tasks, like managing materials. (One crayon box per pair!) </a:t>
            </a:r>
          </a:p>
          <a:p>
            <a:pPr eaLnBrk="1" hangingPunct="1">
              <a:defRPr/>
            </a:pPr>
            <a:endParaRPr lang="en-US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8C526C5-E5B0-EF3F-B59D-89526E29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6781799" cy="8382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Study the Johnson’s methods.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3C35F4F-3B36-FF9C-61D2-505F38D68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63246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>
                <a:solidFill>
                  <a:srgbClr val="1C1C1C"/>
                </a:solidFill>
              </a:rPr>
              <a:t>They provide a serious array of ways of helping students of all ages learn “positive interdependence.” Here is a good place to start:</a:t>
            </a:r>
          </a:p>
          <a:p>
            <a:pPr eaLnBrk="1" hangingPunct="1"/>
            <a:r>
              <a:rPr lang="en-US" altLang="en-US" sz="2800" dirty="0">
                <a:solidFill>
                  <a:srgbClr val="1C1C1C"/>
                </a:solidFill>
              </a:rPr>
              <a:t>Johnson, D. and Johnson, R. An Educational Psychology Success Story: Social Interdependence Theory and Cooperative Learning. </a:t>
            </a:r>
            <a:r>
              <a:rPr lang="en-US" altLang="en-US" sz="2800" i="1" dirty="0">
                <a:solidFill>
                  <a:srgbClr val="1C1C1C"/>
                </a:solidFill>
              </a:rPr>
              <a:t>Educational Researcher</a:t>
            </a:r>
            <a:r>
              <a:rPr lang="en-US" altLang="en-US" sz="2800" dirty="0">
                <a:solidFill>
                  <a:srgbClr val="1C1C1C"/>
                </a:solidFill>
              </a:rPr>
              <a:t> 2009; 38(5); 365-379 </a:t>
            </a:r>
          </a:p>
          <a:p>
            <a:pPr eaLnBrk="1" hangingPunct="1"/>
            <a:endParaRPr lang="en-US" altLang="en-US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03AA08-5D58-6197-90FE-941FBF68D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144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Better in many ways …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1C17050-9116-55B5-A707-20CEBAA56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76400"/>
            <a:ext cx="6347714" cy="4364963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1C1C1C"/>
                </a:solidFill>
              </a:rPr>
              <a:t>Used regularly and appropriately, cooperative learning increases learning, the tone of the learning environment, and the self-image of individuals.</a:t>
            </a:r>
          </a:p>
          <a:p>
            <a:pPr eaLnBrk="1" hangingPunct="1"/>
            <a:r>
              <a:rPr lang="en-US" altLang="en-US" sz="2800" dirty="0">
                <a:solidFill>
                  <a:srgbClr val="1C1C1C"/>
                </a:solidFill>
              </a:rPr>
              <a:t>Cooperative study groups have helped students not only succeed, but avoid failure in difficult situations. (See, </a:t>
            </a:r>
            <a:r>
              <a:rPr lang="en-US" altLang="en-US" sz="2800" dirty="0" err="1">
                <a:solidFill>
                  <a:srgbClr val="1C1C1C"/>
                </a:solidFill>
              </a:rPr>
              <a:t>Bonsangue</a:t>
            </a:r>
            <a:r>
              <a:rPr lang="en-US" altLang="en-US" sz="2800" dirty="0">
                <a:solidFill>
                  <a:srgbClr val="1C1C1C"/>
                </a:solidFill>
              </a:rPr>
              <a:t>, 1993).</a:t>
            </a:r>
          </a:p>
          <a:p>
            <a:pPr eaLnBrk="1" hangingPunct="1"/>
            <a:endParaRPr lang="en-US" altLang="en-US" dirty="0">
              <a:solidFill>
                <a:srgbClr val="1C1C1C"/>
              </a:solidFill>
            </a:endParaRPr>
          </a:p>
          <a:p>
            <a:pPr eaLnBrk="1" hangingPunct="1"/>
            <a:endParaRPr lang="en-US" altLang="en-US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A1A3-A77E-9389-755E-07E9E1651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381000"/>
            <a:ext cx="6347713" cy="533400"/>
          </a:xfrm>
        </p:spPr>
        <p:txBody>
          <a:bodyPr>
            <a:normAutofit fontScale="90000"/>
          </a:bodyPr>
          <a:lstStyle/>
          <a:p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Figure 10.1  Instructional and Nurturant Effects of Simple     </a:t>
            </a:r>
            <a:b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     Collaborative Activities</a:t>
            </a: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sz="24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4A8030C-33A6-95DC-9CD4-17C3AA4805C5}"/>
              </a:ext>
            </a:extLst>
          </p:cNvPr>
          <p:cNvGrpSpPr>
            <a:grpSpLocks/>
          </p:cNvGrpSpPr>
          <p:nvPr/>
        </p:nvGrpSpPr>
        <p:grpSpPr>
          <a:xfrm>
            <a:off x="1219200" y="1143000"/>
            <a:ext cx="4654550" cy="5067300"/>
            <a:chOff x="3175" y="3175"/>
            <a:chExt cx="3810866" cy="3792778"/>
          </a:xfrm>
        </p:grpSpPr>
        <p:sp>
          <p:nvSpPr>
            <p:cNvPr id="18" name="Graphic 18">
              <a:extLst>
                <a:ext uri="{FF2B5EF4-FFF2-40B4-BE49-F238E27FC236}">
                  <a16:creationId xmlns:a16="http://schemas.microsoft.com/office/drawing/2014/main" id="{5F3AD471-ED1F-81B2-7E4C-C43D5CB62D4B}"/>
                </a:ext>
              </a:extLst>
            </p:cNvPr>
            <p:cNvSpPr/>
            <p:nvPr/>
          </p:nvSpPr>
          <p:spPr>
            <a:xfrm>
              <a:off x="3406" y="349650"/>
              <a:ext cx="3810635" cy="3100070"/>
            </a:xfrm>
            <a:custGeom>
              <a:avLst/>
              <a:gdLst/>
              <a:ahLst/>
              <a:cxnLst/>
              <a:rect l="l" t="t" r="r" b="b"/>
              <a:pathLst>
                <a:path w="3810635" h="3100070">
                  <a:moveTo>
                    <a:pt x="0" y="2006"/>
                  </a:moveTo>
                  <a:lnTo>
                    <a:pt x="1479550" y="1428737"/>
                  </a:lnTo>
                </a:path>
                <a:path w="3810635" h="3100070">
                  <a:moveTo>
                    <a:pt x="1263650" y="0"/>
                  </a:moveTo>
                  <a:lnTo>
                    <a:pt x="1668360" y="1177620"/>
                  </a:lnTo>
                </a:path>
                <a:path w="3810635" h="3100070">
                  <a:moveTo>
                    <a:pt x="2540000" y="6350"/>
                  </a:moveTo>
                  <a:lnTo>
                    <a:pt x="2137194" y="1177620"/>
                  </a:lnTo>
                </a:path>
                <a:path w="3810635" h="3100070">
                  <a:moveTo>
                    <a:pt x="3810203" y="2374"/>
                  </a:moveTo>
                  <a:lnTo>
                    <a:pt x="2325154" y="1425460"/>
                  </a:lnTo>
                </a:path>
                <a:path w="3810635" h="3100070">
                  <a:moveTo>
                    <a:pt x="0" y="3097009"/>
                  </a:moveTo>
                  <a:lnTo>
                    <a:pt x="1479550" y="1671193"/>
                  </a:lnTo>
                </a:path>
                <a:path w="3810635" h="3100070">
                  <a:moveTo>
                    <a:pt x="1263650" y="3099943"/>
                  </a:moveTo>
                  <a:lnTo>
                    <a:pt x="1668360" y="1922322"/>
                  </a:lnTo>
                </a:path>
                <a:path w="3810635" h="3100070">
                  <a:moveTo>
                    <a:pt x="2540000" y="3093593"/>
                  </a:moveTo>
                  <a:lnTo>
                    <a:pt x="2137194" y="1922322"/>
                  </a:lnTo>
                </a:path>
                <a:path w="3810635" h="3100070">
                  <a:moveTo>
                    <a:pt x="3810203" y="3097009"/>
                  </a:moveTo>
                  <a:lnTo>
                    <a:pt x="2325154" y="1674469"/>
                  </a:lnTo>
                </a:path>
              </a:pathLst>
            </a:custGeom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" name="Graphic 19">
              <a:extLst>
                <a:ext uri="{FF2B5EF4-FFF2-40B4-BE49-F238E27FC236}">
                  <a16:creationId xmlns:a16="http://schemas.microsoft.com/office/drawing/2014/main" id="{75C89027-98F4-206A-4FC8-EABC53E7BB8D}"/>
                </a:ext>
              </a:extLst>
            </p:cNvPr>
            <p:cNvSpPr/>
            <p:nvPr/>
          </p:nvSpPr>
          <p:spPr>
            <a:xfrm>
              <a:off x="1469734" y="1460652"/>
              <a:ext cx="877569" cy="877569"/>
            </a:xfrm>
            <a:custGeom>
              <a:avLst/>
              <a:gdLst/>
              <a:ahLst/>
              <a:cxnLst/>
              <a:rect l="l" t="t" r="r" b="b"/>
              <a:pathLst>
                <a:path w="877569" h="877569">
                  <a:moveTo>
                    <a:pt x="438670" y="0"/>
                  </a:moveTo>
                  <a:lnTo>
                    <a:pt x="390873" y="2574"/>
                  </a:lnTo>
                  <a:lnTo>
                    <a:pt x="344567" y="10118"/>
                  </a:lnTo>
                  <a:lnTo>
                    <a:pt x="300019" y="22364"/>
                  </a:lnTo>
                  <a:lnTo>
                    <a:pt x="257496" y="39044"/>
                  </a:lnTo>
                  <a:lnTo>
                    <a:pt x="217267" y="59892"/>
                  </a:lnTo>
                  <a:lnTo>
                    <a:pt x="179600" y="84638"/>
                  </a:lnTo>
                  <a:lnTo>
                    <a:pt x="144761" y="113017"/>
                  </a:lnTo>
                  <a:lnTo>
                    <a:pt x="113018" y="144759"/>
                  </a:lnTo>
                  <a:lnTo>
                    <a:pt x="84639" y="179597"/>
                  </a:lnTo>
                  <a:lnTo>
                    <a:pt x="59892" y="217264"/>
                  </a:lnTo>
                  <a:lnTo>
                    <a:pt x="39045" y="257491"/>
                  </a:lnTo>
                  <a:lnTo>
                    <a:pt x="22364" y="300012"/>
                  </a:lnTo>
                  <a:lnTo>
                    <a:pt x="10118" y="344559"/>
                  </a:lnTo>
                  <a:lnTo>
                    <a:pt x="2574" y="390863"/>
                  </a:lnTo>
                  <a:lnTo>
                    <a:pt x="0" y="438657"/>
                  </a:lnTo>
                  <a:lnTo>
                    <a:pt x="2574" y="486455"/>
                  </a:lnTo>
                  <a:lnTo>
                    <a:pt x="10118" y="532761"/>
                  </a:lnTo>
                  <a:lnTo>
                    <a:pt x="22364" y="577310"/>
                  </a:lnTo>
                  <a:lnTo>
                    <a:pt x="39045" y="619834"/>
                  </a:lnTo>
                  <a:lnTo>
                    <a:pt x="59892" y="660064"/>
                  </a:lnTo>
                  <a:lnTo>
                    <a:pt x="84639" y="697733"/>
                  </a:lnTo>
                  <a:lnTo>
                    <a:pt x="113018" y="732573"/>
                  </a:lnTo>
                  <a:lnTo>
                    <a:pt x="144761" y="764317"/>
                  </a:lnTo>
                  <a:lnTo>
                    <a:pt x="179600" y="792697"/>
                  </a:lnTo>
                  <a:lnTo>
                    <a:pt x="217267" y="817445"/>
                  </a:lnTo>
                  <a:lnTo>
                    <a:pt x="257496" y="838294"/>
                  </a:lnTo>
                  <a:lnTo>
                    <a:pt x="300019" y="854975"/>
                  </a:lnTo>
                  <a:lnTo>
                    <a:pt x="344567" y="867222"/>
                  </a:lnTo>
                  <a:lnTo>
                    <a:pt x="390873" y="874767"/>
                  </a:lnTo>
                  <a:lnTo>
                    <a:pt x="438670" y="877341"/>
                  </a:lnTo>
                  <a:lnTo>
                    <a:pt x="486467" y="874767"/>
                  </a:lnTo>
                  <a:lnTo>
                    <a:pt x="532774" y="867222"/>
                  </a:lnTo>
                  <a:lnTo>
                    <a:pt x="577322" y="854975"/>
                  </a:lnTo>
                  <a:lnTo>
                    <a:pt x="619844" y="838294"/>
                  </a:lnTo>
                  <a:lnTo>
                    <a:pt x="660073" y="817445"/>
                  </a:lnTo>
                  <a:lnTo>
                    <a:pt x="697741" y="792697"/>
                  </a:lnTo>
                  <a:lnTo>
                    <a:pt x="732580" y="764317"/>
                  </a:lnTo>
                  <a:lnTo>
                    <a:pt x="764323" y="732573"/>
                  </a:lnTo>
                  <a:lnTo>
                    <a:pt x="792701" y="697733"/>
                  </a:lnTo>
                  <a:lnTo>
                    <a:pt x="817448" y="660064"/>
                  </a:lnTo>
                  <a:lnTo>
                    <a:pt x="838296" y="619834"/>
                  </a:lnTo>
                  <a:lnTo>
                    <a:pt x="854977" y="577310"/>
                  </a:lnTo>
                  <a:lnTo>
                    <a:pt x="867223" y="532761"/>
                  </a:lnTo>
                  <a:lnTo>
                    <a:pt x="874767" y="486455"/>
                  </a:lnTo>
                  <a:lnTo>
                    <a:pt x="877341" y="438657"/>
                  </a:lnTo>
                  <a:lnTo>
                    <a:pt x="874767" y="390863"/>
                  </a:lnTo>
                  <a:lnTo>
                    <a:pt x="867223" y="344559"/>
                  </a:lnTo>
                  <a:lnTo>
                    <a:pt x="854977" y="300012"/>
                  </a:lnTo>
                  <a:lnTo>
                    <a:pt x="838296" y="257491"/>
                  </a:lnTo>
                  <a:lnTo>
                    <a:pt x="817448" y="217264"/>
                  </a:lnTo>
                  <a:lnTo>
                    <a:pt x="792701" y="179597"/>
                  </a:lnTo>
                  <a:lnTo>
                    <a:pt x="764323" y="144759"/>
                  </a:lnTo>
                  <a:lnTo>
                    <a:pt x="732580" y="113017"/>
                  </a:lnTo>
                  <a:lnTo>
                    <a:pt x="697741" y="84638"/>
                  </a:lnTo>
                  <a:lnTo>
                    <a:pt x="660073" y="59892"/>
                  </a:lnTo>
                  <a:lnTo>
                    <a:pt x="619844" y="39044"/>
                  </a:lnTo>
                  <a:lnTo>
                    <a:pt x="577322" y="22364"/>
                  </a:lnTo>
                  <a:lnTo>
                    <a:pt x="532774" y="10118"/>
                  </a:lnTo>
                  <a:lnTo>
                    <a:pt x="486467" y="2574"/>
                  </a:lnTo>
                  <a:lnTo>
                    <a:pt x="4386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" name="Graphic 20">
              <a:extLst>
                <a:ext uri="{FF2B5EF4-FFF2-40B4-BE49-F238E27FC236}">
                  <a16:creationId xmlns:a16="http://schemas.microsoft.com/office/drawing/2014/main" id="{CCF0B75F-79F7-279B-96E4-238C5A122543}"/>
                </a:ext>
              </a:extLst>
            </p:cNvPr>
            <p:cNvSpPr/>
            <p:nvPr/>
          </p:nvSpPr>
          <p:spPr>
            <a:xfrm>
              <a:off x="1469734" y="1460652"/>
              <a:ext cx="877569" cy="877569"/>
            </a:xfrm>
            <a:custGeom>
              <a:avLst/>
              <a:gdLst/>
              <a:ahLst/>
              <a:cxnLst/>
              <a:rect l="l" t="t" r="r" b="b"/>
              <a:pathLst>
                <a:path w="877569" h="877569">
                  <a:moveTo>
                    <a:pt x="438670" y="877341"/>
                  </a:moveTo>
                  <a:lnTo>
                    <a:pt x="486467" y="874767"/>
                  </a:lnTo>
                  <a:lnTo>
                    <a:pt x="532774" y="867222"/>
                  </a:lnTo>
                  <a:lnTo>
                    <a:pt x="577322" y="854975"/>
                  </a:lnTo>
                  <a:lnTo>
                    <a:pt x="619844" y="838294"/>
                  </a:lnTo>
                  <a:lnTo>
                    <a:pt x="660073" y="817445"/>
                  </a:lnTo>
                  <a:lnTo>
                    <a:pt x="697741" y="792697"/>
                  </a:lnTo>
                  <a:lnTo>
                    <a:pt x="732580" y="764317"/>
                  </a:lnTo>
                  <a:lnTo>
                    <a:pt x="764323" y="732573"/>
                  </a:lnTo>
                  <a:lnTo>
                    <a:pt x="792701" y="697733"/>
                  </a:lnTo>
                  <a:lnTo>
                    <a:pt x="817448" y="660064"/>
                  </a:lnTo>
                  <a:lnTo>
                    <a:pt x="838296" y="619834"/>
                  </a:lnTo>
                  <a:lnTo>
                    <a:pt x="854977" y="577310"/>
                  </a:lnTo>
                  <a:lnTo>
                    <a:pt x="867223" y="532761"/>
                  </a:lnTo>
                  <a:lnTo>
                    <a:pt x="874767" y="486455"/>
                  </a:lnTo>
                  <a:lnTo>
                    <a:pt x="877341" y="438657"/>
                  </a:lnTo>
                  <a:lnTo>
                    <a:pt x="874767" y="390863"/>
                  </a:lnTo>
                  <a:lnTo>
                    <a:pt x="867223" y="344559"/>
                  </a:lnTo>
                  <a:lnTo>
                    <a:pt x="854977" y="300012"/>
                  </a:lnTo>
                  <a:lnTo>
                    <a:pt x="838296" y="257491"/>
                  </a:lnTo>
                  <a:lnTo>
                    <a:pt x="817448" y="217264"/>
                  </a:lnTo>
                  <a:lnTo>
                    <a:pt x="792701" y="179597"/>
                  </a:lnTo>
                  <a:lnTo>
                    <a:pt x="764323" y="144759"/>
                  </a:lnTo>
                  <a:lnTo>
                    <a:pt x="732580" y="113017"/>
                  </a:lnTo>
                  <a:lnTo>
                    <a:pt x="697741" y="84638"/>
                  </a:lnTo>
                  <a:lnTo>
                    <a:pt x="660073" y="59892"/>
                  </a:lnTo>
                  <a:lnTo>
                    <a:pt x="619844" y="39044"/>
                  </a:lnTo>
                  <a:lnTo>
                    <a:pt x="577322" y="22364"/>
                  </a:lnTo>
                  <a:lnTo>
                    <a:pt x="532774" y="10118"/>
                  </a:lnTo>
                  <a:lnTo>
                    <a:pt x="486467" y="2574"/>
                  </a:lnTo>
                  <a:lnTo>
                    <a:pt x="438670" y="0"/>
                  </a:lnTo>
                  <a:lnTo>
                    <a:pt x="390873" y="2574"/>
                  </a:lnTo>
                  <a:lnTo>
                    <a:pt x="344567" y="10118"/>
                  </a:lnTo>
                  <a:lnTo>
                    <a:pt x="300019" y="22364"/>
                  </a:lnTo>
                  <a:lnTo>
                    <a:pt x="257496" y="39044"/>
                  </a:lnTo>
                  <a:lnTo>
                    <a:pt x="217267" y="59892"/>
                  </a:lnTo>
                  <a:lnTo>
                    <a:pt x="179600" y="84638"/>
                  </a:lnTo>
                  <a:lnTo>
                    <a:pt x="144761" y="113017"/>
                  </a:lnTo>
                  <a:lnTo>
                    <a:pt x="113018" y="144759"/>
                  </a:lnTo>
                  <a:lnTo>
                    <a:pt x="84639" y="179597"/>
                  </a:lnTo>
                  <a:lnTo>
                    <a:pt x="59892" y="217264"/>
                  </a:lnTo>
                  <a:lnTo>
                    <a:pt x="39045" y="257491"/>
                  </a:lnTo>
                  <a:lnTo>
                    <a:pt x="22364" y="300012"/>
                  </a:lnTo>
                  <a:lnTo>
                    <a:pt x="10118" y="344559"/>
                  </a:lnTo>
                  <a:lnTo>
                    <a:pt x="2574" y="390863"/>
                  </a:lnTo>
                  <a:lnTo>
                    <a:pt x="0" y="438657"/>
                  </a:lnTo>
                  <a:lnTo>
                    <a:pt x="2574" y="486455"/>
                  </a:lnTo>
                  <a:lnTo>
                    <a:pt x="10118" y="532761"/>
                  </a:lnTo>
                  <a:lnTo>
                    <a:pt x="22364" y="577310"/>
                  </a:lnTo>
                  <a:lnTo>
                    <a:pt x="39045" y="619834"/>
                  </a:lnTo>
                  <a:lnTo>
                    <a:pt x="59892" y="660064"/>
                  </a:lnTo>
                  <a:lnTo>
                    <a:pt x="84639" y="697733"/>
                  </a:lnTo>
                  <a:lnTo>
                    <a:pt x="113018" y="732573"/>
                  </a:lnTo>
                  <a:lnTo>
                    <a:pt x="144761" y="764317"/>
                  </a:lnTo>
                  <a:lnTo>
                    <a:pt x="179600" y="792697"/>
                  </a:lnTo>
                  <a:lnTo>
                    <a:pt x="217267" y="817445"/>
                  </a:lnTo>
                  <a:lnTo>
                    <a:pt x="257496" y="838294"/>
                  </a:lnTo>
                  <a:lnTo>
                    <a:pt x="300019" y="854975"/>
                  </a:lnTo>
                  <a:lnTo>
                    <a:pt x="344567" y="867222"/>
                  </a:lnTo>
                  <a:lnTo>
                    <a:pt x="390873" y="874767"/>
                  </a:lnTo>
                  <a:lnTo>
                    <a:pt x="438670" y="877341"/>
                  </a:lnTo>
                  <a:close/>
                </a:path>
              </a:pathLst>
            </a:custGeom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1" name="Textbox 21">
              <a:extLst>
                <a:ext uri="{FF2B5EF4-FFF2-40B4-BE49-F238E27FC236}">
                  <a16:creationId xmlns:a16="http://schemas.microsoft.com/office/drawing/2014/main" id="{59A3DD28-746C-BC4B-FAF0-D8BE0836431C}"/>
                </a:ext>
              </a:extLst>
            </p:cNvPr>
            <p:cNvSpPr txBox="1"/>
            <p:nvPr/>
          </p:nvSpPr>
          <p:spPr>
            <a:xfrm>
              <a:off x="513823" y="456364"/>
              <a:ext cx="676802" cy="33096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>
                <a:spcBef>
                  <a:spcPts val="1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Social </a:t>
              </a: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skills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2" name="Textbox 22">
              <a:extLst>
                <a:ext uri="{FF2B5EF4-FFF2-40B4-BE49-F238E27FC236}">
                  <a16:creationId xmlns:a16="http://schemas.microsoft.com/office/drawing/2014/main" id="{4BB6C5BE-A8D6-797E-31E3-BDEFEAAFCD72}"/>
                </a:ext>
              </a:extLst>
            </p:cNvPr>
            <p:cNvSpPr txBox="1"/>
            <p:nvPr/>
          </p:nvSpPr>
          <p:spPr>
            <a:xfrm>
              <a:off x="1473479" y="456439"/>
              <a:ext cx="854075" cy="81038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49225" marR="0" indent="-149860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    Academic</a:t>
              </a:r>
              <a:r>
                <a:rPr lang="en-US" sz="1200" spc="-6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 </a:t>
              </a:r>
              <a:r>
                <a:rPr lang="en-US" sz="1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learning (higher and lower order)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3" name="Textbox 23">
              <a:extLst>
                <a:ext uri="{FF2B5EF4-FFF2-40B4-BE49-F238E27FC236}">
                  <a16:creationId xmlns:a16="http://schemas.microsoft.com/office/drawing/2014/main" id="{D15B9A8F-0361-F33F-6874-CF81B5DD3270}"/>
                </a:ext>
              </a:extLst>
            </p:cNvPr>
            <p:cNvSpPr txBox="1"/>
            <p:nvPr/>
          </p:nvSpPr>
          <p:spPr>
            <a:xfrm>
              <a:off x="2549371" y="456305"/>
              <a:ext cx="806604" cy="45478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>
                <a:spcBef>
                  <a:spcPts val="10"/>
                </a:spcBef>
                <a:spcAft>
                  <a:spcPts val="0"/>
                </a:spcAft>
              </a:pP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Motivation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4" name="Textbox 24">
              <a:extLst>
                <a:ext uri="{FF2B5EF4-FFF2-40B4-BE49-F238E27FC236}">
                  <a16:creationId xmlns:a16="http://schemas.microsoft.com/office/drawing/2014/main" id="{91FA1F0F-FC43-DD01-F152-09AB8B0B1B9E}"/>
                </a:ext>
              </a:extLst>
            </p:cNvPr>
            <p:cNvSpPr txBox="1"/>
            <p:nvPr/>
          </p:nvSpPr>
          <p:spPr>
            <a:xfrm>
              <a:off x="1547278" y="1590628"/>
              <a:ext cx="790246" cy="49704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11430" algn="ctr">
                <a:lnSpc>
                  <a:spcPct val="108000"/>
                </a:lnSpc>
                <a:spcBef>
                  <a:spcPts val="5"/>
                </a:spcBef>
                <a:spcAft>
                  <a:spcPts val="0"/>
                </a:spcAft>
              </a:pPr>
              <a:r>
                <a:rPr lang="en-US" sz="120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Simple Collaborative Activities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5" name="Textbox 25">
              <a:extLst>
                <a:ext uri="{FF2B5EF4-FFF2-40B4-BE49-F238E27FC236}">
                  <a16:creationId xmlns:a16="http://schemas.microsoft.com/office/drawing/2014/main" id="{4526703A-0F6A-A9CA-4425-83AE714669FE}"/>
                </a:ext>
              </a:extLst>
            </p:cNvPr>
            <p:cNvSpPr txBox="1"/>
            <p:nvPr/>
          </p:nvSpPr>
          <p:spPr>
            <a:xfrm>
              <a:off x="563625" y="3021238"/>
              <a:ext cx="652995" cy="27566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>
                <a:spcBef>
                  <a:spcPts val="1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Self</a:t>
              </a:r>
              <a:r>
                <a:rPr lang="en-US" sz="1200" spc="-3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 </a:t>
              </a: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esteem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6" name="Textbox 26">
              <a:extLst>
                <a:ext uri="{FF2B5EF4-FFF2-40B4-BE49-F238E27FC236}">
                  <a16:creationId xmlns:a16="http://schemas.microsoft.com/office/drawing/2014/main" id="{DDF78E47-A73D-802C-AC80-A8348965F9E3}"/>
                </a:ext>
              </a:extLst>
            </p:cNvPr>
            <p:cNvSpPr txBox="1"/>
            <p:nvPr/>
          </p:nvSpPr>
          <p:spPr>
            <a:xfrm>
              <a:off x="1594069" y="3009079"/>
              <a:ext cx="509274" cy="14523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>
                <a:spcBef>
                  <a:spcPts val="10"/>
                </a:spcBef>
                <a:spcAft>
                  <a:spcPts val="0"/>
                </a:spcAft>
              </a:pP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Empathy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7" name="Textbox 27">
              <a:extLst>
                <a:ext uri="{FF2B5EF4-FFF2-40B4-BE49-F238E27FC236}">
                  <a16:creationId xmlns:a16="http://schemas.microsoft.com/office/drawing/2014/main" id="{4CA6C44F-F865-F669-547E-E1F9381AED6A}"/>
                </a:ext>
              </a:extLst>
            </p:cNvPr>
            <p:cNvSpPr txBox="1"/>
            <p:nvPr/>
          </p:nvSpPr>
          <p:spPr>
            <a:xfrm>
              <a:off x="2615145" y="2994821"/>
              <a:ext cx="662305" cy="4304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49225" marR="0" indent="-149860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Positive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  <a:p>
              <a:pPr marL="149225" marR="0" indent="-149860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Social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  <a:p>
              <a:pPr marL="149225" marR="0" indent="-149860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feelings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8" name="Textbox 28">
              <a:extLst>
                <a:ext uri="{FF2B5EF4-FFF2-40B4-BE49-F238E27FC236}">
                  <a16:creationId xmlns:a16="http://schemas.microsoft.com/office/drawing/2014/main" id="{E7291A66-886E-346D-A32E-9857F30495D0}"/>
                </a:ext>
              </a:extLst>
            </p:cNvPr>
            <p:cNvSpPr txBox="1"/>
            <p:nvPr/>
          </p:nvSpPr>
          <p:spPr>
            <a:xfrm>
              <a:off x="3175" y="3446703"/>
              <a:ext cx="3810635" cy="349250"/>
            </a:xfrm>
            <a:prstGeom prst="rect">
              <a:avLst/>
            </a:prstGeom>
            <a:solidFill>
              <a:srgbClr val="E6E7E8"/>
            </a:solidFill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402080" marR="1402080" algn="ctr">
                <a:spcBef>
                  <a:spcPts val="775"/>
                </a:spcBef>
                <a:spcAft>
                  <a:spcPts val="0"/>
                </a:spcAft>
              </a:pPr>
              <a:r>
                <a:rPr lang="en-US" sz="1200" b="1" spc="15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NURTURANT 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29" name="Textbox 29">
              <a:extLst>
                <a:ext uri="{FF2B5EF4-FFF2-40B4-BE49-F238E27FC236}">
                  <a16:creationId xmlns:a16="http://schemas.microsoft.com/office/drawing/2014/main" id="{BE01E507-A6F5-97AD-243F-953184280BC9}"/>
                </a:ext>
              </a:extLst>
            </p:cNvPr>
            <p:cNvSpPr txBox="1"/>
            <p:nvPr/>
          </p:nvSpPr>
          <p:spPr>
            <a:xfrm>
              <a:off x="3175" y="3175"/>
              <a:ext cx="3810635" cy="349250"/>
            </a:xfrm>
            <a:prstGeom prst="rect">
              <a:avLst/>
            </a:prstGeom>
            <a:solidFill>
              <a:srgbClr val="E6E7E8"/>
            </a:solidFill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216025" marR="0">
                <a:spcBef>
                  <a:spcPts val="775"/>
                </a:spcBef>
                <a:spcAft>
                  <a:spcPts val="0"/>
                </a:spcAft>
              </a:pPr>
              <a:r>
                <a:rPr lang="en-US" sz="1200" b="1" spc="16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      INSTRUCTIONAL</a:t>
              </a:r>
              <a:endPara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1398</TotalTime>
  <Words>291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Arial</vt:lpstr>
      <vt:lpstr>Calibri</vt:lpstr>
      <vt:lpstr>Facet</vt:lpstr>
      <vt:lpstr>Chapter Ten </vt:lpstr>
      <vt:lpstr>PowerPoint Presentation</vt:lpstr>
      <vt:lpstr>PowerPoint Presentation</vt:lpstr>
      <vt:lpstr>Tips for Teaching </vt:lpstr>
      <vt:lpstr>Study the Johnson’s methods.</vt:lpstr>
      <vt:lpstr>Better in many ways …</vt:lpstr>
      <vt:lpstr>Figure 10.1  Instructional and Nurturant Effects of Simple                           Collaborative Activities 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 in Learning</dc:title>
  <dc:subject/>
  <dc:creator>Bruce Joyce</dc:creator>
  <cp:keywords/>
  <dc:description/>
  <cp:lastModifiedBy>Emily Calhoun</cp:lastModifiedBy>
  <cp:revision>138</cp:revision>
  <cp:lastPrinted>1601-01-01T00:00:00Z</cp:lastPrinted>
  <dcterms:created xsi:type="dcterms:W3CDTF">2013-08-24T18:16:18Z</dcterms:created>
  <dcterms:modified xsi:type="dcterms:W3CDTF">2024-07-13T10:10:00Z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