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D4D4D"/>
    <a:srgbClr val="777777"/>
    <a:srgbClr val="1C1C1C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556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 Calhoun" userId="ef1a48b253f9cf4d" providerId="LiveId" clId="{7F6D4220-8BB9-4C86-93F2-EE17D098AA3D}"/>
    <pc:docChg chg="undo custSel addSld delSld modSld">
      <pc:chgData name="Emily Calhoun" userId="ef1a48b253f9cf4d" providerId="LiveId" clId="{7F6D4220-8BB9-4C86-93F2-EE17D098AA3D}" dt="2024-07-12T15:42:19.322" v="536" actId="207"/>
      <pc:docMkLst>
        <pc:docMk/>
      </pc:docMkLst>
      <pc:sldChg chg="modSp mod modClrScheme chgLayout">
        <pc:chgData name="Emily Calhoun" userId="ef1a48b253f9cf4d" providerId="LiveId" clId="{7F6D4220-8BB9-4C86-93F2-EE17D098AA3D}" dt="2024-07-12T15:23:10.772" v="67" actId="113"/>
        <pc:sldMkLst>
          <pc:docMk/>
          <pc:sldMk cId="0" sldId="256"/>
        </pc:sldMkLst>
        <pc:spChg chg="mod ord">
          <ac:chgData name="Emily Calhoun" userId="ef1a48b253f9cf4d" providerId="LiveId" clId="{7F6D4220-8BB9-4C86-93F2-EE17D098AA3D}" dt="2024-07-12T15:21:14.956" v="30" actId="207"/>
          <ac:spMkLst>
            <pc:docMk/>
            <pc:sldMk cId="0" sldId="256"/>
            <ac:spMk id="3074" creationId="{6B823D8A-F3AD-EE7F-574D-1A57E8C9BD97}"/>
          </ac:spMkLst>
        </pc:spChg>
        <pc:spChg chg="mod ord">
          <ac:chgData name="Emily Calhoun" userId="ef1a48b253f9cf4d" providerId="LiveId" clId="{7F6D4220-8BB9-4C86-93F2-EE17D098AA3D}" dt="2024-07-12T15:23:10.772" v="67" actId="113"/>
          <ac:spMkLst>
            <pc:docMk/>
            <pc:sldMk cId="0" sldId="256"/>
            <ac:spMk id="3075" creationId="{E9C99FC2-6241-4253-89C1-658C466E3096}"/>
          </ac:spMkLst>
        </pc:spChg>
      </pc:sldChg>
      <pc:sldChg chg="modSp mod">
        <pc:chgData name="Emily Calhoun" userId="ef1a48b253f9cf4d" providerId="LiveId" clId="{7F6D4220-8BB9-4C86-93F2-EE17D098AA3D}" dt="2024-07-12T15:24:50.852" v="80" actId="20577"/>
        <pc:sldMkLst>
          <pc:docMk/>
          <pc:sldMk cId="0" sldId="257"/>
        </pc:sldMkLst>
        <pc:spChg chg="mod">
          <ac:chgData name="Emily Calhoun" userId="ef1a48b253f9cf4d" providerId="LiveId" clId="{7F6D4220-8BB9-4C86-93F2-EE17D098AA3D}" dt="2024-07-12T15:24:50.852" v="80" actId="20577"/>
          <ac:spMkLst>
            <pc:docMk/>
            <pc:sldMk cId="0" sldId="257"/>
            <ac:spMk id="4098" creationId="{6CECC3A5-533C-E5BF-CAAB-B4311AAE1610}"/>
          </ac:spMkLst>
        </pc:spChg>
      </pc:sldChg>
      <pc:sldChg chg="modSp mod">
        <pc:chgData name="Emily Calhoun" userId="ef1a48b253f9cf4d" providerId="LiveId" clId="{7F6D4220-8BB9-4C86-93F2-EE17D098AA3D}" dt="2024-07-12T15:27:16.791" v="102" actId="20577"/>
        <pc:sldMkLst>
          <pc:docMk/>
          <pc:sldMk cId="0" sldId="258"/>
        </pc:sldMkLst>
        <pc:spChg chg="mod">
          <ac:chgData name="Emily Calhoun" userId="ef1a48b253f9cf4d" providerId="LiveId" clId="{7F6D4220-8BB9-4C86-93F2-EE17D098AA3D}" dt="2024-07-12T15:27:16.791" v="102" actId="20577"/>
          <ac:spMkLst>
            <pc:docMk/>
            <pc:sldMk cId="0" sldId="258"/>
            <ac:spMk id="5122" creationId="{CEFD8E3B-736B-8C85-758B-25B76BC9E0F6}"/>
          </ac:spMkLst>
        </pc:spChg>
      </pc:sldChg>
      <pc:sldChg chg="modSp del">
        <pc:chgData name="Emily Calhoun" userId="ef1a48b253f9cf4d" providerId="LiveId" clId="{7F6D4220-8BB9-4C86-93F2-EE17D098AA3D}" dt="2024-07-12T15:37:23.821" v="302" actId="2696"/>
        <pc:sldMkLst>
          <pc:docMk/>
          <pc:sldMk cId="0" sldId="262"/>
        </pc:sldMkLst>
        <pc:picChg chg="mod">
          <ac:chgData name="Emily Calhoun" userId="ef1a48b253f9cf4d" providerId="LiveId" clId="{7F6D4220-8BB9-4C86-93F2-EE17D098AA3D}" dt="2024-07-12T15:35:00.266" v="210" actId="1076"/>
          <ac:picMkLst>
            <pc:docMk/>
            <pc:sldMk cId="0" sldId="262"/>
            <ac:picMk id="8194" creationId="{5ECFA59D-560F-9FD6-BEF3-621A225438E0}"/>
          </ac:picMkLst>
        </pc:picChg>
      </pc:sldChg>
      <pc:sldChg chg="modSp mod">
        <pc:chgData name="Emily Calhoun" userId="ef1a48b253f9cf4d" providerId="LiveId" clId="{7F6D4220-8BB9-4C86-93F2-EE17D098AA3D}" dt="2024-07-12T15:42:19.322" v="536" actId="207"/>
        <pc:sldMkLst>
          <pc:docMk/>
          <pc:sldMk cId="0" sldId="263"/>
        </pc:sldMkLst>
        <pc:spChg chg="mod">
          <ac:chgData name="Emily Calhoun" userId="ef1a48b253f9cf4d" providerId="LiveId" clId="{7F6D4220-8BB9-4C86-93F2-EE17D098AA3D}" dt="2024-07-12T15:42:19.322" v="536" actId="207"/>
          <ac:spMkLst>
            <pc:docMk/>
            <pc:sldMk cId="0" sldId="263"/>
            <ac:spMk id="9218" creationId="{BF20C03B-D48A-4977-1DE0-AF9333FECD70}"/>
          </ac:spMkLst>
        </pc:spChg>
      </pc:sldChg>
      <pc:sldChg chg="addSp delSp modSp mod modClrScheme chgLayout">
        <pc:chgData name="Emily Calhoun" userId="ef1a48b253f9cf4d" providerId="LiveId" clId="{7F6D4220-8BB9-4C86-93F2-EE17D098AA3D}" dt="2024-07-12T15:32:51.163" v="187" actId="14100"/>
        <pc:sldMkLst>
          <pc:docMk/>
          <pc:sldMk cId="0" sldId="264"/>
        </pc:sldMkLst>
        <pc:spChg chg="add mod ord">
          <ac:chgData name="Emily Calhoun" userId="ef1a48b253f9cf4d" providerId="LiveId" clId="{7F6D4220-8BB9-4C86-93F2-EE17D098AA3D}" dt="2024-07-12T15:32:39.066" v="185" actId="20577"/>
          <ac:spMkLst>
            <pc:docMk/>
            <pc:sldMk cId="0" sldId="264"/>
            <ac:spMk id="2" creationId="{9C875337-6AC9-8440-9A78-E0FCBC664B7D}"/>
          </ac:spMkLst>
        </pc:spChg>
        <pc:spChg chg="add del mod ord">
          <ac:chgData name="Emily Calhoun" userId="ef1a48b253f9cf4d" providerId="LiveId" clId="{7F6D4220-8BB9-4C86-93F2-EE17D098AA3D}" dt="2024-07-12T15:27:57.083" v="107" actId="21"/>
          <ac:spMkLst>
            <pc:docMk/>
            <pc:sldMk cId="0" sldId="264"/>
            <ac:spMk id="3" creationId="{D3A65210-A81A-DE71-7440-45664DD5F6ED}"/>
          </ac:spMkLst>
        </pc:spChg>
        <pc:picChg chg="add del mod">
          <ac:chgData name="Emily Calhoun" userId="ef1a48b253f9cf4d" providerId="LiveId" clId="{7F6D4220-8BB9-4C86-93F2-EE17D098AA3D}" dt="2024-07-12T15:32:51.163" v="187" actId="14100"/>
          <ac:picMkLst>
            <pc:docMk/>
            <pc:sldMk cId="0" sldId="264"/>
            <ac:picMk id="6146" creationId="{858CA485-269F-030D-5AEC-C712B4DB7209}"/>
          </ac:picMkLst>
        </pc:picChg>
      </pc:sldChg>
      <pc:sldChg chg="modSp mod">
        <pc:chgData name="Emily Calhoun" userId="ef1a48b253f9cf4d" providerId="LiveId" clId="{7F6D4220-8BB9-4C86-93F2-EE17D098AA3D}" dt="2024-07-12T15:34:35.708" v="208" actId="207"/>
        <pc:sldMkLst>
          <pc:docMk/>
          <pc:sldMk cId="0" sldId="265"/>
        </pc:sldMkLst>
        <pc:spChg chg="mod">
          <ac:chgData name="Emily Calhoun" userId="ef1a48b253f9cf4d" providerId="LiveId" clId="{7F6D4220-8BB9-4C86-93F2-EE17D098AA3D}" dt="2024-07-12T15:34:35.708" v="208" actId="207"/>
          <ac:spMkLst>
            <pc:docMk/>
            <pc:sldMk cId="0" sldId="265"/>
            <ac:spMk id="7170" creationId="{41150B17-64DE-E35D-2D3E-F00A1E2C1E4E}"/>
          </ac:spMkLst>
        </pc:spChg>
      </pc:sldChg>
      <pc:sldChg chg="addSp delSp modSp new mod modClrScheme chgLayout">
        <pc:chgData name="Emily Calhoun" userId="ef1a48b253f9cf4d" providerId="LiveId" clId="{7F6D4220-8BB9-4C86-93F2-EE17D098AA3D}" dt="2024-07-12T15:37:14.458" v="301"/>
        <pc:sldMkLst>
          <pc:docMk/>
          <pc:sldMk cId="2695372500" sldId="266"/>
        </pc:sldMkLst>
        <pc:spChg chg="add mod">
          <ac:chgData name="Emily Calhoun" userId="ef1a48b253f9cf4d" providerId="LiveId" clId="{7F6D4220-8BB9-4C86-93F2-EE17D098AA3D}" dt="2024-07-12T15:36:52.712" v="297" actId="113"/>
          <ac:spMkLst>
            <pc:docMk/>
            <pc:sldMk cId="2695372500" sldId="266"/>
            <ac:spMk id="2" creationId="{101D66B6-FC24-A080-D68C-C8C9F2F683EA}"/>
          </ac:spMkLst>
        </pc:spChg>
        <pc:spChg chg="add del mod">
          <ac:chgData name="Emily Calhoun" userId="ef1a48b253f9cf4d" providerId="LiveId" clId="{7F6D4220-8BB9-4C86-93F2-EE17D098AA3D}" dt="2024-07-12T15:37:14.458" v="301"/>
          <ac:spMkLst>
            <pc:docMk/>
            <pc:sldMk cId="2695372500" sldId="266"/>
            <ac:spMk id="3" creationId="{D5982FA8-5101-E7BA-2899-8BAE85323C07}"/>
          </ac:spMkLst>
        </pc:spChg>
        <pc:picChg chg="add mod">
          <ac:chgData name="Emily Calhoun" userId="ef1a48b253f9cf4d" providerId="LiveId" clId="{7F6D4220-8BB9-4C86-93F2-EE17D098AA3D}" dt="2024-07-12T15:37:14.458" v="301"/>
          <ac:picMkLst>
            <pc:docMk/>
            <pc:sldMk cId="2695372500" sldId="266"/>
            <ac:picMk id="4" creationId="{B8D9D64A-7DCE-4D25-A4A8-04A99A64648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276C-CE1C-4586-8562-1A093FB6090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4476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65F3-019B-4870-BFDB-F5CD5631AC1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3570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65F3-019B-4870-BFDB-F5CD5631AC1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3520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65F3-019B-4870-BFDB-F5CD5631AC1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7280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65F3-019B-4870-BFDB-F5CD5631AC1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8936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65F3-019B-4870-BFDB-F5CD5631AC1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01342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F0F2-C2A0-4CE6-849D-B17799ED4EF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01469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AA4C-9CFF-4FE4-A524-00DDB4C3540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8918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AFD1-C8F3-4312-8B4F-93EA1BCFF33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031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A6A1C-F9F0-4FA8-B841-A41E393A24A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8044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CF1EB-D7AE-48AF-B2C0-B5A46525B72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1729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0D99-8496-4AFB-9629-F736414ED69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3068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89B0-1EA3-416A-8434-B6109EBCA41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3028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BCC6-4228-4811-826A-C86BA2C605E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7182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EE124-D781-4593-BE07-CF09E012767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3099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3FCD-F456-419E-BF0E-E6267866F7B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779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E4665F3-019B-4870-BFDB-F5CD5631AC1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795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6B823D8A-F3AD-EE7F-574D-1A57E8C9B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solidFill>
                  <a:schemeClr val="tx1"/>
                </a:solidFill>
              </a:rPr>
              <a:t>Chapter Nine</a:t>
            </a:r>
          </a:p>
        </p:txBody>
      </p:sp>
      <p:sp>
        <p:nvSpPr>
          <p:cNvPr id="3075" name="Subtitle 2">
            <a:extLst>
              <a:ext uri="{FF2B5EF4-FFF2-40B4-BE49-F238E27FC236}">
                <a16:creationId xmlns:a16="http://schemas.microsoft.com/office/drawing/2014/main" id="{E9C99FC2-6241-4253-89C1-658C466E3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907941"/>
            <a:ext cx="6781801" cy="3880773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kumimoji="0" lang="en-US" alt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Using Advance Organizers to Design Presentations</a:t>
            </a:r>
            <a:endParaRPr lang="en-US" altLang="en-US" sz="5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>
            <a:extLst>
              <a:ext uri="{FF2B5EF4-FFF2-40B4-BE49-F238E27FC236}">
                <a16:creationId xmlns:a16="http://schemas.microsoft.com/office/drawing/2014/main" id="{6CECC3A5-533C-E5BF-CAAB-B4311AAE1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838200"/>
            <a:ext cx="67056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solidFill>
                  <a:srgbClr val="002060"/>
                </a:solidFill>
              </a:rPr>
              <a:t>David </a:t>
            </a:r>
            <a:r>
              <a:rPr lang="en-US" altLang="en-US" sz="2400" b="1" dirty="0" err="1">
                <a:solidFill>
                  <a:srgbClr val="002060"/>
                </a:solidFill>
              </a:rPr>
              <a:t>Ausubel</a:t>
            </a:r>
            <a:r>
              <a:rPr lang="en-US" altLang="en-US" sz="2400" b="1" dirty="0">
                <a:solidFill>
                  <a:srgbClr val="002060"/>
                </a:solidFill>
              </a:rPr>
              <a:t> developed the advance organizer model to</a:t>
            </a:r>
          </a:p>
          <a:p>
            <a:endParaRPr lang="en-US" altLang="en-US" sz="2400" b="1" dirty="0">
              <a:solidFill>
                <a:srgbClr val="002060"/>
              </a:solidFill>
            </a:endParaRPr>
          </a:p>
          <a:p>
            <a:pPr lvl="1"/>
            <a:r>
              <a:rPr lang="en-US" altLang="en-US" sz="2400" b="1" dirty="0">
                <a:solidFill>
                  <a:srgbClr val="002060"/>
                </a:solidFill>
              </a:rPr>
              <a:t>* Increase thinking and feeling when receiving presentations, including lectures but also multimedia combinations, dramatizations, and print fiction and nonfiction. </a:t>
            </a:r>
          </a:p>
          <a:p>
            <a:endParaRPr lang="en-US" altLang="en-US" sz="2400" b="1" dirty="0">
              <a:solidFill>
                <a:srgbClr val="002060"/>
              </a:solidFill>
            </a:endParaRPr>
          </a:p>
          <a:p>
            <a:pPr lvl="1"/>
            <a:r>
              <a:rPr lang="en-US" altLang="en-US" sz="2400" b="1" dirty="0">
                <a:solidFill>
                  <a:srgbClr val="002060"/>
                </a:solidFill>
              </a:rPr>
              <a:t>*  Essentially, he believed that “reception” learning episodes need not be passive but should be active.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>
            <a:extLst>
              <a:ext uri="{FF2B5EF4-FFF2-40B4-BE49-F238E27FC236}">
                <a16:creationId xmlns:a16="http://schemas.microsoft.com/office/drawing/2014/main" id="{CEFD8E3B-736B-8C85-758B-25B76BC9E0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12789"/>
            <a:ext cx="6629400" cy="615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 dirty="0">
                <a:solidFill>
                  <a:srgbClr val="0000FF"/>
                </a:solidFill>
              </a:rPr>
              <a:t>Scaffolds for the Mind</a:t>
            </a:r>
          </a:p>
          <a:p>
            <a:pPr algn="ctr"/>
            <a:endParaRPr lang="en-US" altLang="en-US" sz="2400" b="1" dirty="0">
              <a:solidFill>
                <a:srgbClr val="FF0000"/>
              </a:solidFill>
            </a:endParaRPr>
          </a:p>
          <a:p>
            <a:r>
              <a:rPr lang="en-US" altLang="en-US" sz="26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The essence of the model is the use--at the outset of a presentation--of a structure of ideas  called  Advance Organizers. </a:t>
            </a:r>
          </a:p>
          <a:p>
            <a:endParaRPr lang="en-US" altLang="en-US" sz="26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r>
              <a:rPr lang="en-US" altLang="en-US" sz="26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The recipient is to study the organizer  and then relate the content of the presentation to the ideas in the organizer. </a:t>
            </a:r>
          </a:p>
          <a:p>
            <a:endParaRPr lang="en-US" altLang="en-US" sz="26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r>
              <a:rPr lang="en-US" altLang="en-US" sz="26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During a unit in a course or a workshop, discussions can be guided by the scaffold provided by the organizer.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858CA485-269F-030D-5AEC-C712B4DB7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72" y="1143000"/>
            <a:ext cx="7539228" cy="5711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C875337-6AC9-8440-9A78-E0FCBC664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04800"/>
            <a:ext cx="6347713" cy="83820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Table 9.1  Syntax of the Advance </a:t>
            </a:r>
            <a:br>
              <a:rPr lang="en-US" sz="28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                Organizer Model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>
            <a:extLst>
              <a:ext uri="{FF2B5EF4-FFF2-40B4-BE49-F238E27FC236}">
                <a16:creationId xmlns:a16="http://schemas.microsoft.com/office/drawing/2014/main" id="{41150B17-64DE-E35D-2D3E-F00A1E2C1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524000"/>
            <a:ext cx="6400800" cy="3416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For the instructor or presenter, the hard work is building the organizer-–using the highest level concepts that bind the content together.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D66B6-FC24-A080-D68C-C8C9F2F68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984" y="381000"/>
            <a:ext cx="6781800" cy="13208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Figure 9.3  Instructional and Nurturant Effects of the Advance Organizer Model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B8D9D64A-7DCE-4D25-A4A8-04A99A6464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053" y="1600200"/>
            <a:ext cx="5899507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5372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>
            <a:extLst>
              <a:ext uri="{FF2B5EF4-FFF2-40B4-BE49-F238E27FC236}">
                <a16:creationId xmlns:a16="http://schemas.microsoft.com/office/drawing/2014/main" id="{BF20C03B-D48A-4977-1DE0-AF9333FECD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33400"/>
            <a:ext cx="73152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 dirty="0">
                <a:solidFill>
                  <a:srgbClr val="0000FF"/>
                </a:solidFill>
              </a:rPr>
              <a:t>Development of Organizers is Crucial</a:t>
            </a:r>
          </a:p>
          <a:p>
            <a:pPr algn="ctr"/>
            <a:endParaRPr lang="en-US" altLang="en-US" sz="2400" b="1" dirty="0">
              <a:solidFill>
                <a:srgbClr val="FFC000"/>
              </a:solidFill>
            </a:endParaRPr>
          </a:p>
          <a:p>
            <a:r>
              <a:rPr lang="en-US" altLang="en-US" sz="24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In addition to the examples in Chapter 9, most of the other chapters in </a:t>
            </a:r>
            <a:r>
              <a:rPr lang="en-US" altLang="en-US" sz="2400" i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Models of Teaching</a:t>
            </a:r>
            <a:r>
              <a:rPr lang="en-US" altLang="en-US" sz="24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 begin   with an “organizing idea.”  </a:t>
            </a:r>
          </a:p>
          <a:p>
            <a:endParaRPr lang="en-US" altLang="en-US" sz="24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r>
              <a:rPr lang="en-US" altLang="en-US" sz="24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To build your advance organizer, examine the material that you are going to present to your students or that you are asking them to read, watch, or listen to.</a:t>
            </a:r>
          </a:p>
          <a:p>
            <a:endParaRPr lang="en-US" altLang="en-US" sz="24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r>
              <a:rPr lang="en-US" altLang="en-US" sz="24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Think of the material conceptually: </a:t>
            </a:r>
            <a:r>
              <a:rPr lang="en-US" altLang="en-US" sz="2400" dirty="0">
                <a:solidFill>
                  <a:srgbClr val="0000FF"/>
                </a:solidFill>
                <a:latin typeface="+mn-lt"/>
              </a:rPr>
              <a:t>what are the major binding concepts essential for understanding the content and/or processes being presented.</a:t>
            </a:r>
          </a:p>
          <a:p>
            <a:endParaRPr lang="en-US" alt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998</TotalTime>
  <Words>266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Century Gothic</vt:lpstr>
      <vt:lpstr>Arial</vt:lpstr>
      <vt:lpstr>Calibri</vt:lpstr>
      <vt:lpstr>Facet</vt:lpstr>
      <vt:lpstr>Chapter Nine</vt:lpstr>
      <vt:lpstr>PowerPoint Presentation</vt:lpstr>
      <vt:lpstr>PowerPoint Presentation</vt:lpstr>
      <vt:lpstr>Table 9.1  Syntax of the Advance                  Organizer Model</vt:lpstr>
      <vt:lpstr>PowerPoint Presentation</vt:lpstr>
      <vt:lpstr>Figure 9.3  Instructional and Nurturant Effects of the Advance Organizer Model</vt:lpstr>
      <vt:lpstr>PowerPoint Presentation</vt:lpstr>
    </vt:vector>
  </TitlesOfParts>
  <Manager/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Bruce Joyce</dc:creator>
  <cp:keywords/>
  <dc:description/>
  <cp:lastModifiedBy>Emily Calhoun</cp:lastModifiedBy>
  <cp:revision>91</cp:revision>
  <cp:lastPrinted>1601-01-01T00:00:00Z</cp:lastPrinted>
  <dcterms:created xsi:type="dcterms:W3CDTF">2013-08-06T19:51:01Z</dcterms:created>
  <dcterms:modified xsi:type="dcterms:W3CDTF">2024-07-12T15:42:25Z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TC010902871033</vt:lpwstr>
  </property>
</Properties>
</file>