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4" r:id="rId7"/>
    <p:sldId id="265" r:id="rId8"/>
    <p:sldId id="266" r:id="rId9"/>
    <p:sldId id="263"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6" d="100"/>
          <a:sy n="66" d="100"/>
        </p:scale>
        <p:origin x="556"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Calhoun" userId="ef1a48b253f9cf4d" providerId="LiveId" clId="{1BE2D998-D1E9-409D-9A66-A30EB946CACA}"/>
    <pc:docChg chg="custSel addSld delSld modSld">
      <pc:chgData name="Emily Calhoun" userId="ef1a48b253f9cf4d" providerId="LiveId" clId="{1BE2D998-D1E9-409D-9A66-A30EB946CACA}" dt="2024-07-12T14:11:05.767" v="173" actId="1076"/>
      <pc:docMkLst>
        <pc:docMk/>
      </pc:docMkLst>
      <pc:sldChg chg="modSp mod">
        <pc:chgData name="Emily Calhoun" userId="ef1a48b253f9cf4d" providerId="LiveId" clId="{1BE2D998-D1E9-409D-9A66-A30EB946CACA}" dt="2024-07-12T14:07:10.869" v="136" actId="20577"/>
        <pc:sldMkLst>
          <pc:docMk/>
          <pc:sldMk cId="0" sldId="257"/>
        </pc:sldMkLst>
        <pc:spChg chg="mod">
          <ac:chgData name="Emily Calhoun" userId="ef1a48b253f9cf4d" providerId="LiveId" clId="{1BE2D998-D1E9-409D-9A66-A30EB946CACA}" dt="2024-07-12T14:07:10.869" v="136" actId="20577"/>
          <ac:spMkLst>
            <pc:docMk/>
            <pc:sldMk cId="0" sldId="257"/>
            <ac:spMk id="4098" creationId="{A286343C-2814-EC20-5D4A-62A4B53048FE}"/>
          </ac:spMkLst>
        </pc:spChg>
      </pc:sldChg>
      <pc:sldChg chg="modSp mod">
        <pc:chgData name="Emily Calhoun" userId="ef1a48b253f9cf4d" providerId="LiveId" clId="{1BE2D998-D1E9-409D-9A66-A30EB946CACA}" dt="2024-07-12T14:08:26.077" v="140" actId="20577"/>
        <pc:sldMkLst>
          <pc:docMk/>
          <pc:sldMk cId="0" sldId="260"/>
        </pc:sldMkLst>
        <pc:spChg chg="mod">
          <ac:chgData name="Emily Calhoun" userId="ef1a48b253f9cf4d" providerId="LiveId" clId="{1BE2D998-D1E9-409D-9A66-A30EB946CACA}" dt="2024-07-12T14:08:26.077" v="140" actId="20577"/>
          <ac:spMkLst>
            <pc:docMk/>
            <pc:sldMk cId="0" sldId="260"/>
            <ac:spMk id="7170" creationId="{0426DD3A-3678-70F5-F5D1-BB7935CF9DE7}"/>
          </ac:spMkLst>
        </pc:spChg>
      </pc:sldChg>
      <pc:sldChg chg="del">
        <pc:chgData name="Emily Calhoun" userId="ef1a48b253f9cf4d" providerId="LiveId" clId="{1BE2D998-D1E9-409D-9A66-A30EB946CACA}" dt="2024-07-12T14:01:41.028" v="88" actId="2696"/>
        <pc:sldMkLst>
          <pc:docMk/>
          <pc:sldMk cId="0" sldId="261"/>
        </pc:sldMkLst>
      </pc:sldChg>
      <pc:sldChg chg="del">
        <pc:chgData name="Emily Calhoun" userId="ef1a48b253f9cf4d" providerId="LiveId" clId="{1BE2D998-D1E9-409D-9A66-A30EB946CACA}" dt="2024-07-12T14:05:30.278" v="131" actId="2696"/>
        <pc:sldMkLst>
          <pc:docMk/>
          <pc:sldMk cId="0" sldId="262"/>
        </pc:sldMkLst>
      </pc:sldChg>
      <pc:sldChg chg="addSp delSp modSp mod modClrScheme chgLayout">
        <pc:chgData name="Emily Calhoun" userId="ef1a48b253f9cf4d" providerId="LiveId" clId="{1BE2D998-D1E9-409D-9A66-A30EB946CACA}" dt="2024-07-12T14:11:05.767" v="173" actId="1076"/>
        <pc:sldMkLst>
          <pc:docMk/>
          <pc:sldMk cId="0" sldId="263"/>
        </pc:sldMkLst>
        <pc:spChg chg="add mod">
          <ac:chgData name="Emily Calhoun" userId="ef1a48b253f9cf4d" providerId="LiveId" clId="{1BE2D998-D1E9-409D-9A66-A30EB946CACA}" dt="2024-07-12T14:11:05.767" v="173" actId="1076"/>
          <ac:spMkLst>
            <pc:docMk/>
            <pc:sldMk cId="0" sldId="263"/>
            <ac:spMk id="2" creationId="{0C400E70-BB0D-9280-B6D2-DC18A6B68B0C}"/>
          </ac:spMkLst>
        </pc:spChg>
        <pc:spChg chg="add del mod">
          <ac:chgData name="Emily Calhoun" userId="ef1a48b253f9cf4d" providerId="LiveId" clId="{1BE2D998-D1E9-409D-9A66-A30EB946CACA}" dt="2024-07-12T14:05:18.017" v="130" actId="21"/>
          <ac:spMkLst>
            <pc:docMk/>
            <pc:sldMk cId="0" sldId="263"/>
            <ac:spMk id="3" creationId="{503A30BC-3048-6040-1F27-DE80175337F8}"/>
          </ac:spMkLst>
        </pc:spChg>
        <pc:spChg chg="add mod">
          <ac:chgData name="Emily Calhoun" userId="ef1a48b253f9cf4d" providerId="LiveId" clId="{1BE2D998-D1E9-409D-9A66-A30EB946CACA}" dt="2024-07-12T14:05:08.196" v="129" actId="14100"/>
          <ac:spMkLst>
            <pc:docMk/>
            <pc:sldMk cId="0" sldId="263"/>
            <ac:spMk id="5" creationId="{0DE32F27-F1BE-A4C1-FFBE-EF5471B8E905}"/>
          </ac:spMkLst>
        </pc:spChg>
        <pc:spChg chg="add mod">
          <ac:chgData name="Emily Calhoun" userId="ef1a48b253f9cf4d" providerId="LiveId" clId="{1BE2D998-D1E9-409D-9A66-A30EB946CACA}" dt="2024-07-12T14:05:08.196" v="129" actId="14100"/>
          <ac:spMkLst>
            <pc:docMk/>
            <pc:sldMk cId="0" sldId="263"/>
            <ac:spMk id="6" creationId="{25470106-D046-5F84-2053-389B48E599D7}"/>
          </ac:spMkLst>
        </pc:spChg>
        <pc:spChg chg="add mod">
          <ac:chgData name="Emily Calhoun" userId="ef1a48b253f9cf4d" providerId="LiveId" clId="{1BE2D998-D1E9-409D-9A66-A30EB946CACA}" dt="2024-07-12T14:05:08.196" v="129" actId="14100"/>
          <ac:spMkLst>
            <pc:docMk/>
            <pc:sldMk cId="0" sldId="263"/>
            <ac:spMk id="7" creationId="{55A9D854-6289-63C1-A443-680EB4E95CAF}"/>
          </ac:spMkLst>
        </pc:spChg>
        <pc:spChg chg="add mod">
          <ac:chgData name="Emily Calhoun" userId="ef1a48b253f9cf4d" providerId="LiveId" clId="{1BE2D998-D1E9-409D-9A66-A30EB946CACA}" dt="2024-07-12T14:05:08.196" v="129" actId="14100"/>
          <ac:spMkLst>
            <pc:docMk/>
            <pc:sldMk cId="0" sldId="263"/>
            <ac:spMk id="8" creationId="{3904D41D-509D-8DC9-6DE4-E3A04E674BD9}"/>
          </ac:spMkLst>
        </pc:spChg>
        <pc:spChg chg="add mod">
          <ac:chgData name="Emily Calhoun" userId="ef1a48b253f9cf4d" providerId="LiveId" clId="{1BE2D998-D1E9-409D-9A66-A30EB946CACA}" dt="2024-07-12T14:05:08.196" v="129" actId="14100"/>
          <ac:spMkLst>
            <pc:docMk/>
            <pc:sldMk cId="0" sldId="263"/>
            <ac:spMk id="9" creationId="{EA17EA7D-08A6-73AF-2183-D7E57E26D527}"/>
          </ac:spMkLst>
        </pc:spChg>
        <pc:spChg chg="add mod">
          <ac:chgData name="Emily Calhoun" userId="ef1a48b253f9cf4d" providerId="LiveId" clId="{1BE2D998-D1E9-409D-9A66-A30EB946CACA}" dt="2024-07-12T14:05:08.196" v="129" actId="14100"/>
          <ac:spMkLst>
            <pc:docMk/>
            <pc:sldMk cId="0" sldId="263"/>
            <ac:spMk id="10" creationId="{55413309-4323-79D6-B21D-079F38F4A64F}"/>
          </ac:spMkLst>
        </pc:spChg>
        <pc:spChg chg="add mod">
          <ac:chgData name="Emily Calhoun" userId="ef1a48b253f9cf4d" providerId="LiveId" clId="{1BE2D998-D1E9-409D-9A66-A30EB946CACA}" dt="2024-07-12T14:05:08.196" v="129" actId="14100"/>
          <ac:spMkLst>
            <pc:docMk/>
            <pc:sldMk cId="0" sldId="263"/>
            <ac:spMk id="11" creationId="{E3DE8D7F-D4E0-087F-9A78-2E493179B979}"/>
          </ac:spMkLst>
        </pc:spChg>
        <pc:spChg chg="add mod">
          <ac:chgData name="Emily Calhoun" userId="ef1a48b253f9cf4d" providerId="LiveId" clId="{1BE2D998-D1E9-409D-9A66-A30EB946CACA}" dt="2024-07-12T14:05:08.196" v="129" actId="14100"/>
          <ac:spMkLst>
            <pc:docMk/>
            <pc:sldMk cId="0" sldId="263"/>
            <ac:spMk id="12" creationId="{855AB85F-3D93-BB85-8403-F8773762915D}"/>
          </ac:spMkLst>
        </pc:spChg>
        <pc:spChg chg="add mod">
          <ac:chgData name="Emily Calhoun" userId="ef1a48b253f9cf4d" providerId="LiveId" clId="{1BE2D998-D1E9-409D-9A66-A30EB946CACA}" dt="2024-07-12T14:05:08.196" v="129" actId="14100"/>
          <ac:spMkLst>
            <pc:docMk/>
            <pc:sldMk cId="0" sldId="263"/>
            <ac:spMk id="13" creationId="{8DA1AD05-FE80-D164-B2F1-22C5A6CDCF66}"/>
          </ac:spMkLst>
        </pc:spChg>
        <pc:spChg chg="add mod">
          <ac:chgData name="Emily Calhoun" userId="ef1a48b253f9cf4d" providerId="LiveId" clId="{1BE2D998-D1E9-409D-9A66-A30EB946CACA}" dt="2024-07-12T14:05:08.196" v="129" actId="14100"/>
          <ac:spMkLst>
            <pc:docMk/>
            <pc:sldMk cId="0" sldId="263"/>
            <ac:spMk id="14" creationId="{A4EB1BDA-A92A-91D8-25DD-8E725CCF2998}"/>
          </ac:spMkLst>
        </pc:spChg>
        <pc:spChg chg="add mod">
          <ac:chgData name="Emily Calhoun" userId="ef1a48b253f9cf4d" providerId="LiveId" clId="{1BE2D998-D1E9-409D-9A66-A30EB946CACA}" dt="2024-07-12T14:05:08.196" v="129" actId="14100"/>
          <ac:spMkLst>
            <pc:docMk/>
            <pc:sldMk cId="0" sldId="263"/>
            <ac:spMk id="15" creationId="{70181603-34EF-53B9-52C5-863D68648D65}"/>
          </ac:spMkLst>
        </pc:spChg>
        <pc:grpChg chg="add mod">
          <ac:chgData name="Emily Calhoun" userId="ef1a48b253f9cf4d" providerId="LiveId" clId="{1BE2D998-D1E9-409D-9A66-A30EB946CACA}" dt="2024-07-12T14:05:08.196" v="129" actId="14100"/>
          <ac:grpSpMkLst>
            <pc:docMk/>
            <pc:sldMk cId="0" sldId="263"/>
            <ac:grpSpMk id="4" creationId="{FBB3AC1E-1FA3-2052-802E-2873F01FB158}"/>
          </ac:grpSpMkLst>
        </pc:grpChg>
      </pc:sldChg>
      <pc:sldChg chg="modSp mod">
        <pc:chgData name="Emily Calhoun" userId="ef1a48b253f9cf4d" providerId="LiveId" clId="{1BE2D998-D1E9-409D-9A66-A30EB946CACA}" dt="2024-07-12T14:09:30.139" v="145" actId="1076"/>
        <pc:sldMkLst>
          <pc:docMk/>
          <pc:sldMk cId="676808753" sldId="264"/>
        </pc:sldMkLst>
        <pc:spChg chg="mod">
          <ac:chgData name="Emily Calhoun" userId="ef1a48b253f9cf4d" providerId="LiveId" clId="{1BE2D998-D1E9-409D-9A66-A30EB946CACA}" dt="2024-07-12T14:09:30.139" v="145" actId="1076"/>
          <ac:spMkLst>
            <pc:docMk/>
            <pc:sldMk cId="676808753" sldId="264"/>
            <ac:spMk id="7170" creationId="{0426DD3A-3678-70F5-F5D1-BB7935CF9DE7}"/>
          </ac:spMkLst>
        </pc:spChg>
      </pc:sldChg>
      <pc:sldChg chg="modSp mod">
        <pc:chgData name="Emily Calhoun" userId="ef1a48b253f9cf4d" providerId="LiveId" clId="{1BE2D998-D1E9-409D-9A66-A30EB946CACA}" dt="2024-07-12T14:09:44.356" v="146" actId="14100"/>
        <pc:sldMkLst>
          <pc:docMk/>
          <pc:sldMk cId="996390169" sldId="265"/>
        </pc:sldMkLst>
        <pc:spChg chg="mod">
          <ac:chgData name="Emily Calhoun" userId="ef1a48b253f9cf4d" providerId="LiveId" clId="{1BE2D998-D1E9-409D-9A66-A30EB946CACA}" dt="2024-07-12T14:09:44.356" v="146" actId="14100"/>
          <ac:spMkLst>
            <pc:docMk/>
            <pc:sldMk cId="996390169" sldId="265"/>
            <ac:spMk id="2" creationId="{A02EB398-1A93-7345-2E20-19C4AC9390F1}"/>
          </ac:spMkLst>
        </pc:spChg>
        <pc:graphicFrameChg chg="modGraphic">
          <ac:chgData name="Emily Calhoun" userId="ef1a48b253f9cf4d" providerId="LiveId" clId="{1BE2D998-D1E9-409D-9A66-A30EB946CACA}" dt="2024-07-12T13:56:54.798" v="0" actId="14734"/>
          <ac:graphicFrameMkLst>
            <pc:docMk/>
            <pc:sldMk cId="996390169" sldId="265"/>
            <ac:graphicFrameMk id="4" creationId="{3D5678F5-1383-632B-66AB-8BF1D4CFA25E}"/>
          </ac:graphicFrameMkLst>
        </pc:graphicFrameChg>
      </pc:sldChg>
      <pc:sldChg chg="addSp delSp modSp new mod">
        <pc:chgData name="Emily Calhoun" userId="ef1a48b253f9cf4d" providerId="LiveId" clId="{1BE2D998-D1E9-409D-9A66-A30EB946CACA}" dt="2024-07-12T14:10:43.904" v="172" actId="255"/>
        <pc:sldMkLst>
          <pc:docMk/>
          <pc:sldMk cId="23994284" sldId="266"/>
        </pc:sldMkLst>
        <pc:spChg chg="mod">
          <ac:chgData name="Emily Calhoun" userId="ef1a48b253f9cf4d" providerId="LiveId" clId="{1BE2D998-D1E9-409D-9A66-A30EB946CACA}" dt="2024-07-12T14:10:43.904" v="172" actId="255"/>
          <ac:spMkLst>
            <pc:docMk/>
            <pc:sldMk cId="23994284" sldId="266"/>
            <ac:spMk id="2" creationId="{1D3BF7E6-0B6F-A4BD-0DC5-5C903AD98A88}"/>
          </ac:spMkLst>
        </pc:spChg>
        <pc:spChg chg="del mod">
          <ac:chgData name="Emily Calhoun" userId="ef1a48b253f9cf4d" providerId="LiveId" clId="{1BE2D998-D1E9-409D-9A66-A30EB946CACA}" dt="2024-07-12T13:58:46.093" v="11"/>
          <ac:spMkLst>
            <pc:docMk/>
            <pc:sldMk cId="23994284" sldId="266"/>
            <ac:spMk id="3" creationId="{28FF8571-8B73-704C-6016-D501C4DA4EE3}"/>
          </ac:spMkLst>
        </pc:spChg>
        <pc:spChg chg="add del mod">
          <ac:chgData name="Emily Calhoun" userId="ef1a48b253f9cf4d" providerId="LiveId" clId="{1BE2D998-D1E9-409D-9A66-A30EB946CACA}" dt="2024-07-12T13:59:25.243" v="15" actId="21"/>
          <ac:spMkLst>
            <pc:docMk/>
            <pc:sldMk cId="23994284" sldId="266"/>
            <ac:spMk id="5" creationId="{37787DD3-1AE8-084D-EC10-F22D4248E2B6}"/>
          </ac:spMkLst>
        </pc:spChg>
        <pc:graphicFrameChg chg="add mod">
          <ac:chgData name="Emily Calhoun" userId="ef1a48b253f9cf4d" providerId="LiveId" clId="{1BE2D998-D1E9-409D-9A66-A30EB946CACA}" dt="2024-07-12T13:58:53.724" v="13" actId="14100"/>
          <ac:graphicFrameMkLst>
            <pc:docMk/>
            <pc:sldMk cId="23994284" sldId="266"/>
            <ac:graphicFrameMk id="4" creationId="{876C3E0C-EF9B-2DE4-F670-AD881CCEB749}"/>
          </ac:graphicFrameMkLst>
        </pc:graphicFrameChg>
      </pc:sldChg>
      <pc:sldChg chg="addSp delSp modSp new del">
        <pc:chgData name="Emily Calhoun" userId="ef1a48b253f9cf4d" providerId="LiveId" clId="{1BE2D998-D1E9-409D-9A66-A30EB946CACA}" dt="2024-07-12T13:57:55.510" v="5" actId="2696"/>
        <pc:sldMkLst>
          <pc:docMk/>
          <pc:sldMk cId="1180949913" sldId="266"/>
        </pc:sldMkLst>
        <pc:spChg chg="del">
          <ac:chgData name="Emily Calhoun" userId="ef1a48b253f9cf4d" providerId="LiveId" clId="{1BE2D998-D1E9-409D-9A66-A30EB946CACA}" dt="2024-07-12T13:57:32.124" v="2"/>
          <ac:spMkLst>
            <pc:docMk/>
            <pc:sldMk cId="1180949913" sldId="266"/>
            <ac:spMk id="3" creationId="{28AC2BEE-E358-95DD-1428-2D4081E82AF6}"/>
          </ac:spMkLst>
        </pc:spChg>
        <pc:spChg chg="add mod">
          <ac:chgData name="Emily Calhoun" userId="ef1a48b253f9cf4d" providerId="LiveId" clId="{1BE2D998-D1E9-409D-9A66-A30EB946CACA}" dt="2024-07-12T13:57:40.662" v="4" actId="14100"/>
          <ac:spMkLst>
            <pc:docMk/>
            <pc:sldMk cId="1180949913" sldId="266"/>
            <ac:spMk id="5" creationId="{D1D8BF09-8C9D-0CC7-9B3A-67975B503767}"/>
          </ac:spMkLst>
        </pc:spChg>
        <pc:graphicFrameChg chg="add mod">
          <ac:chgData name="Emily Calhoun" userId="ef1a48b253f9cf4d" providerId="LiveId" clId="{1BE2D998-D1E9-409D-9A66-A30EB946CACA}" dt="2024-07-12T13:57:40.662" v="4" actId="14100"/>
          <ac:graphicFrameMkLst>
            <pc:docMk/>
            <pc:sldMk cId="1180949913" sldId="266"/>
            <ac:graphicFrameMk id="4" creationId="{0AE1B55B-DE40-D264-7BB8-36F2020CFFA6}"/>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D4194948-E9B1-4E52-9479-88C2FFC7DAB8}" type="datetimeFigureOut">
              <a:rPr lang="en-US" smtClean="0"/>
              <a:pPr>
                <a:defRPr/>
              </a:pPr>
              <a:t>7/12/2024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29F8D63-B2C6-48C4-B253-54F80C939D52}" type="slidenum">
              <a:rPr lang="en-US" altLang="en-US" smtClean="0"/>
              <a:pPr/>
              <a:t>‹#›</a:t>
            </a:fld>
            <a:endParaRPr lang="en-US" altLang="en-US"/>
          </a:p>
        </p:txBody>
      </p:sp>
    </p:spTree>
    <p:extLst>
      <p:ext uri="{BB962C8B-B14F-4D97-AF65-F5344CB8AC3E}">
        <p14:creationId xmlns:p14="http://schemas.microsoft.com/office/powerpoint/2010/main" val="2496241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89A9FAA-99E4-465F-B047-756D1DFF2187}" type="datetimeFigureOut">
              <a:rPr lang="en-US" smtClean="0"/>
              <a:pPr>
                <a:defRPr/>
              </a:pPr>
              <a:t>7/12/2024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3682A17-2CEE-431D-8C37-6D30C4159CAC}" type="slidenum">
              <a:rPr lang="en-US" altLang="en-US" smtClean="0"/>
              <a:pPr/>
              <a:t>‹#›</a:t>
            </a:fld>
            <a:endParaRPr lang="en-US" altLang="en-US"/>
          </a:p>
        </p:txBody>
      </p:sp>
    </p:spTree>
    <p:extLst>
      <p:ext uri="{BB962C8B-B14F-4D97-AF65-F5344CB8AC3E}">
        <p14:creationId xmlns:p14="http://schemas.microsoft.com/office/powerpoint/2010/main" val="4059892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89A9FAA-99E4-465F-B047-756D1DFF2187}" type="datetimeFigureOut">
              <a:rPr lang="en-US" smtClean="0"/>
              <a:pPr>
                <a:defRPr/>
              </a:pPr>
              <a:t>7/12/2024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3682A17-2CEE-431D-8C37-6D30C4159CAC}" type="slidenum">
              <a:rPr lang="en-US" altLang="en-US" smtClean="0"/>
              <a:pPr/>
              <a:t>‹#›</a:t>
            </a:fld>
            <a:endParaRPr lang="en-US"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058874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89A9FAA-99E4-465F-B047-756D1DFF2187}" type="datetimeFigureOut">
              <a:rPr lang="en-US" smtClean="0"/>
              <a:pPr>
                <a:defRPr/>
              </a:pPr>
              <a:t>7/12/2024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3682A17-2CEE-431D-8C37-6D30C4159CAC}" type="slidenum">
              <a:rPr lang="en-US" altLang="en-US" smtClean="0"/>
              <a:pPr/>
              <a:t>‹#›</a:t>
            </a:fld>
            <a:endParaRPr lang="en-US" altLang="en-US"/>
          </a:p>
        </p:txBody>
      </p:sp>
    </p:spTree>
    <p:extLst>
      <p:ext uri="{BB962C8B-B14F-4D97-AF65-F5344CB8AC3E}">
        <p14:creationId xmlns:p14="http://schemas.microsoft.com/office/powerpoint/2010/main" val="1101112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89A9FAA-99E4-465F-B047-756D1DFF2187}" type="datetimeFigureOut">
              <a:rPr lang="en-US" smtClean="0"/>
              <a:pPr>
                <a:defRPr/>
              </a:pPr>
              <a:t>7/12/2024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3682A17-2CEE-431D-8C37-6D30C4159CAC}" type="slidenum">
              <a:rPr lang="en-US" altLang="en-US" smtClean="0"/>
              <a:pPr/>
              <a:t>‹#›</a:t>
            </a:fld>
            <a:endParaRPr lang="en-US"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723576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89A9FAA-99E4-465F-B047-756D1DFF2187}" type="datetimeFigureOut">
              <a:rPr lang="en-US" smtClean="0"/>
              <a:pPr>
                <a:defRPr/>
              </a:pPr>
              <a:t>7/12/2024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3682A17-2CEE-431D-8C37-6D30C4159CAC}" type="slidenum">
              <a:rPr lang="en-US" altLang="en-US" smtClean="0"/>
              <a:pPr/>
              <a:t>‹#›</a:t>
            </a:fld>
            <a:endParaRPr lang="en-US" altLang="en-US"/>
          </a:p>
        </p:txBody>
      </p:sp>
    </p:spTree>
    <p:extLst>
      <p:ext uri="{BB962C8B-B14F-4D97-AF65-F5344CB8AC3E}">
        <p14:creationId xmlns:p14="http://schemas.microsoft.com/office/powerpoint/2010/main" val="28534074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2C9F0F6-B47C-4D1A-ABBE-EB8FBBE456AA}" type="datetimeFigureOut">
              <a:rPr lang="en-US" smtClean="0"/>
              <a:pPr>
                <a:defRPr/>
              </a:pPr>
              <a:t>7/12/2024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D374FF2-BD35-4BC7-B9C7-7191CDF5350A}" type="slidenum">
              <a:rPr lang="en-US" altLang="en-US" smtClean="0"/>
              <a:pPr/>
              <a:t>‹#›</a:t>
            </a:fld>
            <a:endParaRPr lang="en-US" altLang="en-US"/>
          </a:p>
        </p:txBody>
      </p:sp>
    </p:spTree>
    <p:extLst>
      <p:ext uri="{BB962C8B-B14F-4D97-AF65-F5344CB8AC3E}">
        <p14:creationId xmlns:p14="http://schemas.microsoft.com/office/powerpoint/2010/main" val="3916242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4E07241-3152-4A5F-A823-FB40E98E9C96}" type="datetimeFigureOut">
              <a:rPr lang="en-US" smtClean="0"/>
              <a:pPr>
                <a:defRPr/>
              </a:pPr>
              <a:t>7/12/2024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36FC621-564D-470D-8B52-C2B52B1080EC}" type="slidenum">
              <a:rPr lang="en-US" altLang="en-US" smtClean="0"/>
              <a:pPr/>
              <a:t>‹#›</a:t>
            </a:fld>
            <a:endParaRPr lang="en-US" altLang="en-US"/>
          </a:p>
        </p:txBody>
      </p:sp>
    </p:spTree>
    <p:extLst>
      <p:ext uri="{BB962C8B-B14F-4D97-AF65-F5344CB8AC3E}">
        <p14:creationId xmlns:p14="http://schemas.microsoft.com/office/powerpoint/2010/main" val="2677636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510BE4C-6A86-47BD-9FDB-FC4F88F3A4B5}" type="datetimeFigureOut">
              <a:rPr lang="en-US" smtClean="0"/>
              <a:pPr>
                <a:defRPr/>
              </a:pPr>
              <a:t>7/12/2024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C2FB01D9-395D-4FDC-A1BE-4719AE37EC41}" type="slidenum">
              <a:rPr lang="en-US" altLang="en-US" smtClean="0"/>
              <a:pPr/>
              <a:t>‹#›</a:t>
            </a:fld>
            <a:endParaRPr lang="en-US" altLang="en-US"/>
          </a:p>
        </p:txBody>
      </p:sp>
    </p:spTree>
    <p:extLst>
      <p:ext uri="{BB962C8B-B14F-4D97-AF65-F5344CB8AC3E}">
        <p14:creationId xmlns:p14="http://schemas.microsoft.com/office/powerpoint/2010/main" val="3779205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57FAD21-2CB5-4CF0-B208-C5887433DE21}" type="datetimeFigureOut">
              <a:rPr lang="en-US" smtClean="0"/>
              <a:pPr>
                <a:defRPr/>
              </a:pPr>
              <a:t>7/12/2024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4EA8C6D-5FDA-4F15-9BFE-CF1273A3257F}" type="slidenum">
              <a:rPr lang="en-US" altLang="en-US" smtClean="0"/>
              <a:pPr/>
              <a:t>‹#›</a:t>
            </a:fld>
            <a:endParaRPr lang="en-US" altLang="en-US"/>
          </a:p>
        </p:txBody>
      </p:sp>
    </p:spTree>
    <p:extLst>
      <p:ext uri="{BB962C8B-B14F-4D97-AF65-F5344CB8AC3E}">
        <p14:creationId xmlns:p14="http://schemas.microsoft.com/office/powerpoint/2010/main" val="2356163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57B94EB8-1E99-446D-AB53-A189C34473A4}" type="datetimeFigureOut">
              <a:rPr lang="en-US" smtClean="0"/>
              <a:pPr>
                <a:defRPr/>
              </a:pPr>
              <a:t>7/12/2024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301B8929-6D7E-483B-B2EC-1D4843466805}" type="slidenum">
              <a:rPr lang="en-US" altLang="en-US" smtClean="0"/>
              <a:pPr/>
              <a:t>‹#›</a:t>
            </a:fld>
            <a:endParaRPr lang="en-US" altLang="en-US"/>
          </a:p>
        </p:txBody>
      </p:sp>
    </p:spTree>
    <p:extLst>
      <p:ext uri="{BB962C8B-B14F-4D97-AF65-F5344CB8AC3E}">
        <p14:creationId xmlns:p14="http://schemas.microsoft.com/office/powerpoint/2010/main" val="1295015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E5DC6051-65EA-4DAA-A433-2E8DDC02A3D1}" type="datetimeFigureOut">
              <a:rPr lang="en-US" smtClean="0"/>
              <a:pPr>
                <a:defRPr/>
              </a:pPr>
              <a:t>7/12/2024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5F9B803A-7E2F-4B0E-8993-206716A6C074}" type="slidenum">
              <a:rPr lang="en-US" altLang="en-US" smtClean="0"/>
              <a:pPr/>
              <a:t>‹#›</a:t>
            </a:fld>
            <a:endParaRPr lang="en-US" altLang="en-US"/>
          </a:p>
        </p:txBody>
      </p:sp>
    </p:spTree>
    <p:extLst>
      <p:ext uri="{BB962C8B-B14F-4D97-AF65-F5344CB8AC3E}">
        <p14:creationId xmlns:p14="http://schemas.microsoft.com/office/powerpoint/2010/main" val="2919079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FC832104-430C-48DE-9981-209A497845C9}" type="datetimeFigureOut">
              <a:rPr lang="en-US" smtClean="0"/>
              <a:pPr>
                <a:defRPr/>
              </a:pPr>
              <a:t>7/12/2024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E134D604-AD9C-482A-AB2D-517AC2E11CFC}" type="slidenum">
              <a:rPr lang="en-US" altLang="en-US" smtClean="0"/>
              <a:pPr/>
              <a:t>‹#›</a:t>
            </a:fld>
            <a:endParaRPr lang="en-US" altLang="en-US"/>
          </a:p>
        </p:txBody>
      </p:sp>
    </p:spTree>
    <p:extLst>
      <p:ext uri="{BB962C8B-B14F-4D97-AF65-F5344CB8AC3E}">
        <p14:creationId xmlns:p14="http://schemas.microsoft.com/office/powerpoint/2010/main" val="396315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B8EF6F2-982A-4776-8D24-9996C40CBBAA}" type="datetimeFigureOut">
              <a:rPr lang="en-US" smtClean="0"/>
              <a:pPr>
                <a:defRPr/>
              </a:pPr>
              <a:t>7/12/2024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725ABFBC-BDFA-4A7F-B818-0D63CF29D25E}" type="slidenum">
              <a:rPr lang="en-US" altLang="en-US" smtClean="0"/>
              <a:pPr/>
              <a:t>‹#›</a:t>
            </a:fld>
            <a:endParaRPr lang="en-US" altLang="en-US"/>
          </a:p>
        </p:txBody>
      </p:sp>
    </p:spTree>
    <p:extLst>
      <p:ext uri="{BB962C8B-B14F-4D97-AF65-F5344CB8AC3E}">
        <p14:creationId xmlns:p14="http://schemas.microsoft.com/office/powerpoint/2010/main" val="136929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FF1B9AF-96BB-4210-9581-1BC57230D289}" type="datetimeFigureOut">
              <a:rPr lang="en-US" smtClean="0"/>
              <a:pPr>
                <a:defRPr/>
              </a:pPr>
              <a:t>7/12/2024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1F4A1741-3132-41CF-AEED-3E6A630CB991}" type="slidenum">
              <a:rPr lang="en-US" altLang="en-US" smtClean="0"/>
              <a:pPr/>
              <a:t>‹#›</a:t>
            </a:fld>
            <a:endParaRPr lang="en-US" altLang="en-US"/>
          </a:p>
        </p:txBody>
      </p:sp>
    </p:spTree>
    <p:extLst>
      <p:ext uri="{BB962C8B-B14F-4D97-AF65-F5344CB8AC3E}">
        <p14:creationId xmlns:p14="http://schemas.microsoft.com/office/powerpoint/2010/main" val="2001852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59F80603-7BFA-46D0-8D88-46DE3C2AC416}" type="datetimeFigureOut">
              <a:rPr lang="en-US" smtClean="0"/>
              <a:pPr>
                <a:defRPr/>
              </a:pPr>
              <a:t>7/12/2024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CE503539-0397-40C9-9D47-B116AFB82CB6}" type="slidenum">
              <a:rPr lang="en-US" altLang="en-US" smtClean="0"/>
              <a:pPr/>
              <a:t>‹#›</a:t>
            </a:fld>
            <a:endParaRPr lang="en-US" altLang="en-US"/>
          </a:p>
        </p:txBody>
      </p:sp>
    </p:spTree>
    <p:extLst>
      <p:ext uri="{BB962C8B-B14F-4D97-AF65-F5344CB8AC3E}">
        <p14:creationId xmlns:p14="http://schemas.microsoft.com/office/powerpoint/2010/main" val="3553020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D89A9FAA-99E4-465F-B047-756D1DFF2187}" type="datetimeFigureOut">
              <a:rPr lang="en-US" smtClean="0"/>
              <a:pPr>
                <a:defRPr/>
              </a:pPr>
              <a:t>7/12/2024</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3682A17-2CEE-431D-8C37-6D30C4159CAC}" type="slidenum">
              <a:rPr lang="en-US" altLang="en-US" smtClean="0"/>
              <a:pPr/>
              <a:t>‹#›</a:t>
            </a:fld>
            <a:endParaRPr lang="en-US" altLang="en-US"/>
          </a:p>
        </p:txBody>
      </p:sp>
    </p:spTree>
    <p:extLst>
      <p:ext uri="{BB962C8B-B14F-4D97-AF65-F5344CB8AC3E}">
        <p14:creationId xmlns:p14="http://schemas.microsoft.com/office/powerpoint/2010/main" val="242432071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modelsofteaching.or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F240176E-F0A9-6642-2555-E1DFF9AA5DFE}"/>
              </a:ext>
            </a:extLst>
          </p:cNvPr>
          <p:cNvSpPr>
            <a:spLocks noGrp="1"/>
          </p:cNvSpPr>
          <p:nvPr>
            <p:ph type="title"/>
          </p:nvPr>
        </p:nvSpPr>
        <p:spPr/>
        <p:txBody>
          <a:bodyPr/>
          <a:lstStyle/>
          <a:p>
            <a:r>
              <a:rPr lang="en-US" altLang="en-US" b="1" dirty="0">
                <a:solidFill>
                  <a:schemeClr val="tx1"/>
                </a:solidFill>
              </a:rPr>
              <a:t>Chapter Seven</a:t>
            </a:r>
            <a:br>
              <a:rPr lang="en-US" altLang="en-US" dirty="0"/>
            </a:br>
            <a:endParaRPr lang="en-US" altLang="en-US" dirty="0"/>
          </a:p>
        </p:txBody>
      </p:sp>
      <p:sp>
        <p:nvSpPr>
          <p:cNvPr id="3075" name="Subtitle 2">
            <a:extLst>
              <a:ext uri="{FF2B5EF4-FFF2-40B4-BE49-F238E27FC236}">
                <a16:creationId xmlns:a16="http://schemas.microsoft.com/office/drawing/2014/main" id="{FB820344-8F0A-260F-9040-35030C581B07}"/>
              </a:ext>
            </a:extLst>
          </p:cNvPr>
          <p:cNvSpPr>
            <a:spLocks noGrp="1"/>
          </p:cNvSpPr>
          <p:nvPr>
            <p:ph idx="1"/>
          </p:nvPr>
        </p:nvSpPr>
        <p:spPr>
          <a:xfrm>
            <a:off x="609599" y="1930400"/>
            <a:ext cx="6347714" cy="4110963"/>
          </a:xfrm>
        </p:spPr>
        <p:txBody>
          <a:bodyPr>
            <a:normAutofit/>
          </a:bodyPr>
          <a:lstStyle/>
          <a:p>
            <a:pPr marL="0" indent="0" eaLnBrk="1" hangingPunct="1">
              <a:buNone/>
            </a:pPr>
            <a:r>
              <a:rPr lang="en-US" altLang="en-US" sz="6000" b="1" dirty="0" err="1">
                <a:solidFill>
                  <a:schemeClr val="accent1">
                    <a:lumMod val="50000"/>
                  </a:schemeClr>
                </a:solidFill>
              </a:rPr>
              <a:t>Synectics</a:t>
            </a:r>
            <a:endParaRPr lang="en-US" altLang="en-US" sz="6000" b="1" dirty="0">
              <a:solidFill>
                <a:schemeClr val="accent1">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1">
            <a:extLst>
              <a:ext uri="{FF2B5EF4-FFF2-40B4-BE49-F238E27FC236}">
                <a16:creationId xmlns:a16="http://schemas.microsoft.com/office/drawing/2014/main" id="{A286343C-2814-EC20-5D4A-62A4B53048FE}"/>
              </a:ext>
            </a:extLst>
          </p:cNvPr>
          <p:cNvSpPr txBox="1">
            <a:spLocks noChangeArrowheads="1"/>
          </p:cNvSpPr>
          <p:nvPr/>
        </p:nvSpPr>
        <p:spPr bwMode="auto">
          <a:xfrm>
            <a:off x="609600" y="914400"/>
            <a:ext cx="685800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b="1" dirty="0">
                <a:solidFill>
                  <a:srgbClr val="002060"/>
                </a:solidFill>
                <a:latin typeface="Century Gothic" panose="020B0502020202020204" pitchFamily="34" charset="0"/>
              </a:rPr>
              <a:t>Thinking with Analogies:</a:t>
            </a:r>
          </a:p>
          <a:p>
            <a:pPr algn="ctr" eaLnBrk="1" hangingPunct="1"/>
            <a:r>
              <a:rPr lang="en-US" altLang="en-US" sz="3200" b="1" dirty="0">
                <a:solidFill>
                  <a:srgbClr val="002060"/>
                </a:solidFill>
                <a:latin typeface="Century Gothic" panose="020B0502020202020204" pitchFamily="34" charset="0"/>
              </a:rPr>
              <a:t>Comparisons and Compressions</a:t>
            </a:r>
          </a:p>
          <a:p>
            <a:pPr eaLnBrk="1" hangingPunct="1"/>
            <a:endParaRPr lang="en-US" altLang="en-US" sz="2400" dirty="0">
              <a:latin typeface="Century Gothic" panose="020B0502020202020204" pitchFamily="34" charset="0"/>
            </a:endParaRPr>
          </a:p>
          <a:p>
            <a:pPr eaLnBrk="1" hangingPunct="1"/>
            <a:r>
              <a:rPr lang="en-US" altLang="en-US" sz="2400" dirty="0">
                <a:solidFill>
                  <a:srgbClr val="002060"/>
                </a:solidFill>
                <a:latin typeface="+mn-lt"/>
              </a:rPr>
              <a:t>Bill Gordon and George Prince developed  </a:t>
            </a:r>
            <a:r>
              <a:rPr lang="en-US" altLang="en-US" sz="2400" dirty="0" err="1">
                <a:solidFill>
                  <a:srgbClr val="0033CC"/>
                </a:solidFill>
                <a:latin typeface="+mn-lt"/>
              </a:rPr>
              <a:t>synectics</a:t>
            </a:r>
            <a:r>
              <a:rPr lang="en-US" altLang="en-US" sz="2400" dirty="0">
                <a:solidFill>
                  <a:srgbClr val="0033CC"/>
                </a:solidFill>
                <a:latin typeface="+mn-lt"/>
              </a:rPr>
              <a:t> </a:t>
            </a:r>
            <a:r>
              <a:rPr lang="en-US" altLang="en-US" sz="2400" dirty="0">
                <a:solidFill>
                  <a:srgbClr val="002060"/>
                </a:solidFill>
                <a:latin typeface="+mn-lt"/>
              </a:rPr>
              <a:t>to bring creative thinking out of a magical, genetically-driven domain, into the world of learnable strategies for approaching  problems and demanding tasks. </a:t>
            </a:r>
          </a:p>
          <a:p>
            <a:pPr eaLnBrk="1" hangingPunct="1"/>
            <a:endParaRPr lang="en-US" altLang="en-US" sz="2400" dirty="0">
              <a:solidFill>
                <a:srgbClr val="002060"/>
              </a:solidFill>
              <a:latin typeface="+mn-lt"/>
            </a:endParaRPr>
          </a:p>
          <a:p>
            <a:pPr eaLnBrk="1" hangingPunct="1"/>
            <a:r>
              <a:rPr lang="en-US" altLang="en-US" sz="2400" dirty="0">
                <a:solidFill>
                  <a:srgbClr val="002060"/>
                </a:solidFill>
                <a:latin typeface="+mn-lt"/>
              </a:rPr>
              <a:t>Gordon brought</a:t>
            </a:r>
            <a:r>
              <a:rPr lang="en-US" altLang="en-US" sz="2400" dirty="0">
                <a:solidFill>
                  <a:srgbClr val="FF0000"/>
                </a:solidFill>
                <a:latin typeface="+mn-lt"/>
              </a:rPr>
              <a:t> </a:t>
            </a:r>
            <a:r>
              <a:rPr lang="en-US" altLang="en-US" sz="2400" dirty="0" err="1">
                <a:solidFill>
                  <a:srgbClr val="0033CC"/>
                </a:solidFill>
                <a:latin typeface="+mn-lt"/>
              </a:rPr>
              <a:t>synectics</a:t>
            </a:r>
            <a:r>
              <a:rPr lang="en-US" altLang="en-US" sz="2400" dirty="0">
                <a:solidFill>
                  <a:srgbClr val="FFFF00"/>
                </a:solidFill>
                <a:latin typeface="+mn-lt"/>
              </a:rPr>
              <a:t> </a:t>
            </a:r>
            <a:r>
              <a:rPr lang="en-US" altLang="en-US" sz="2400" dirty="0">
                <a:solidFill>
                  <a:srgbClr val="002060"/>
                </a:solidFill>
                <a:latin typeface="+mn-lt"/>
              </a:rPr>
              <a:t>to education. Prince focused on institutions, particularly businesses in many areas of endeavor.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a:extLst>
              <a:ext uri="{FF2B5EF4-FFF2-40B4-BE49-F238E27FC236}">
                <a16:creationId xmlns:a16="http://schemas.microsoft.com/office/drawing/2014/main" id="{FD25725F-5970-E232-2CD0-6EE2614E3DB1}"/>
              </a:ext>
            </a:extLst>
          </p:cNvPr>
          <p:cNvSpPr txBox="1">
            <a:spLocks noChangeArrowheads="1"/>
          </p:cNvSpPr>
          <p:nvPr/>
        </p:nvSpPr>
        <p:spPr bwMode="auto">
          <a:xfrm>
            <a:off x="381000" y="609600"/>
            <a:ext cx="7239000"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b="1" dirty="0">
                <a:solidFill>
                  <a:srgbClr val="002060"/>
                </a:solidFill>
                <a:latin typeface="Century Gothic" panose="020B0502020202020204" pitchFamily="34" charset="0"/>
              </a:rPr>
              <a:t>Analogies, Analogies, Analogies</a:t>
            </a:r>
          </a:p>
          <a:p>
            <a:pPr algn="ctr" eaLnBrk="1" hangingPunct="1"/>
            <a:endParaRPr lang="en-US" altLang="en-US" sz="2400" b="1" dirty="0">
              <a:solidFill>
                <a:srgbClr val="002060"/>
              </a:solidFill>
              <a:latin typeface="Century Gothic" panose="020B0502020202020204" pitchFamily="34" charset="0"/>
            </a:endParaRPr>
          </a:p>
          <a:p>
            <a:pPr eaLnBrk="1" hangingPunct="1"/>
            <a:r>
              <a:rPr lang="en-US" altLang="en-US" sz="2400" b="1" dirty="0">
                <a:solidFill>
                  <a:srgbClr val="002060"/>
                </a:solidFill>
                <a:latin typeface="Century Gothic" panose="020B0502020202020204" pitchFamily="34" charset="0"/>
              </a:rPr>
              <a:t>The only problem with </a:t>
            </a:r>
            <a:r>
              <a:rPr lang="en-US" altLang="en-US" sz="2400" b="1" dirty="0">
                <a:solidFill>
                  <a:srgbClr val="0033CC"/>
                </a:solidFill>
                <a:latin typeface="Century Gothic" panose="020B0502020202020204" pitchFamily="34" charset="0"/>
              </a:rPr>
              <a:t>new </a:t>
            </a:r>
            <a:r>
              <a:rPr lang="en-US" altLang="en-US" sz="2400" b="1" dirty="0">
                <a:solidFill>
                  <a:srgbClr val="002060"/>
                </a:solidFill>
                <a:latin typeface="Century Gothic" panose="020B0502020202020204" pitchFamily="34" charset="0"/>
              </a:rPr>
              <a:t>problems is that we come to them with </a:t>
            </a:r>
            <a:r>
              <a:rPr lang="en-US" altLang="en-US" sz="2400" b="1" dirty="0">
                <a:solidFill>
                  <a:srgbClr val="0033CC"/>
                </a:solidFill>
                <a:latin typeface="Century Gothic" panose="020B0502020202020204" pitchFamily="34" charset="0"/>
              </a:rPr>
              <a:t>old</a:t>
            </a:r>
            <a:r>
              <a:rPr lang="en-US" altLang="en-US" sz="2400" b="1" dirty="0">
                <a:solidFill>
                  <a:srgbClr val="002060"/>
                </a:solidFill>
                <a:latin typeface="Century Gothic" panose="020B0502020202020204" pitchFamily="34" charset="0"/>
              </a:rPr>
              <a:t> solutions. </a:t>
            </a:r>
          </a:p>
          <a:p>
            <a:pPr eaLnBrk="1" hangingPunct="1"/>
            <a:endParaRPr lang="en-US" altLang="en-US" sz="2400" b="1" dirty="0">
              <a:solidFill>
                <a:srgbClr val="002060"/>
              </a:solidFill>
              <a:latin typeface="Century Gothic" panose="020B0502020202020204" pitchFamily="34" charset="0"/>
            </a:endParaRPr>
          </a:p>
          <a:p>
            <a:pPr eaLnBrk="1" hangingPunct="1"/>
            <a:r>
              <a:rPr lang="en-US" altLang="en-US" sz="2400" b="1" dirty="0">
                <a:solidFill>
                  <a:srgbClr val="002060"/>
                </a:solidFill>
                <a:latin typeface="Century Gothic" panose="020B0502020202020204" pitchFamily="34" charset="0"/>
              </a:rPr>
              <a:t>One reason to approach life as a creative investigation is that it helps us figure out </a:t>
            </a:r>
            <a:r>
              <a:rPr lang="en-US" altLang="en-US" sz="2400" b="1" dirty="0">
                <a:solidFill>
                  <a:srgbClr val="0033CC"/>
                </a:solidFill>
                <a:latin typeface="Century Gothic" panose="020B0502020202020204" pitchFamily="34" charset="0"/>
              </a:rPr>
              <a:t>whether our learned solutions are in need of rehab. </a:t>
            </a:r>
          </a:p>
          <a:p>
            <a:pPr eaLnBrk="1" hangingPunct="1"/>
            <a:endParaRPr lang="en-US" altLang="en-US" sz="2400" b="1" dirty="0">
              <a:solidFill>
                <a:srgbClr val="002060"/>
              </a:solidFill>
              <a:latin typeface="Century Gothic" panose="020B0502020202020204" pitchFamily="34" charset="0"/>
            </a:endParaRPr>
          </a:p>
          <a:p>
            <a:pPr eaLnBrk="1" hangingPunct="1"/>
            <a:r>
              <a:rPr lang="en-US" altLang="en-US" sz="2400" b="1" dirty="0">
                <a:solidFill>
                  <a:srgbClr val="002060"/>
                </a:solidFill>
                <a:latin typeface="Century Gothic" panose="020B0502020202020204" pitchFamily="34" charset="0"/>
              </a:rPr>
              <a:t>One of the best ads we have seen for seeking fresh approaches to recurring tasks was on a ski slope. The PA system cheerfully intoned </a:t>
            </a:r>
            <a:r>
              <a:rPr lang="en-US" altLang="en-US" sz="2400" b="1" dirty="0">
                <a:solidFill>
                  <a:srgbClr val="0033CC"/>
                </a:solidFill>
                <a:latin typeface="Century Gothic" panose="020B0502020202020204" pitchFamily="34" charset="0"/>
              </a:rPr>
              <a:t>“Why practice your mistakes? </a:t>
            </a:r>
            <a:r>
              <a:rPr lang="en-US" altLang="en-US" sz="2400" b="1" i="1" u="sng" dirty="0">
                <a:solidFill>
                  <a:srgbClr val="0033CC"/>
                </a:solidFill>
                <a:latin typeface="Century Gothic" panose="020B0502020202020204" pitchFamily="34" charset="0"/>
              </a:rPr>
              <a:t>Do</a:t>
            </a:r>
            <a:r>
              <a:rPr lang="en-US" altLang="en-US" sz="2400" b="1" dirty="0">
                <a:solidFill>
                  <a:srgbClr val="0033CC"/>
                </a:solidFill>
                <a:latin typeface="Century Gothic" panose="020B0502020202020204" pitchFamily="34" charset="0"/>
              </a:rPr>
              <a:t> come to ski school.”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a:extLst>
              <a:ext uri="{FF2B5EF4-FFF2-40B4-BE49-F238E27FC236}">
                <a16:creationId xmlns:a16="http://schemas.microsoft.com/office/drawing/2014/main" id="{811BCE67-DB05-9406-EF11-FB71657B75A3}"/>
              </a:ext>
            </a:extLst>
          </p:cNvPr>
          <p:cNvSpPr txBox="1">
            <a:spLocks noChangeArrowheads="1"/>
          </p:cNvSpPr>
          <p:nvPr/>
        </p:nvSpPr>
        <p:spPr bwMode="auto">
          <a:xfrm>
            <a:off x="228600" y="304800"/>
            <a:ext cx="7467600"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b="1" dirty="0">
                <a:solidFill>
                  <a:schemeClr val="accent2">
                    <a:lumMod val="75000"/>
                  </a:schemeClr>
                </a:solidFill>
                <a:latin typeface="Century Gothic" panose="020B0502020202020204" pitchFamily="34" charset="0"/>
              </a:rPr>
              <a:t>Analogies, Analogies, Analogies</a:t>
            </a:r>
          </a:p>
          <a:p>
            <a:pPr algn="ctr" eaLnBrk="1" hangingPunct="1"/>
            <a:endParaRPr lang="en-US" altLang="en-US" sz="3200" b="1" dirty="0">
              <a:solidFill>
                <a:srgbClr val="C00000"/>
              </a:solidFill>
              <a:latin typeface="Century Gothic" panose="020B0502020202020204" pitchFamily="34" charset="0"/>
            </a:endParaRPr>
          </a:p>
          <a:p>
            <a:pPr eaLnBrk="1" hangingPunct="1"/>
            <a:r>
              <a:rPr lang="en-US" altLang="en-US" sz="2400" b="1" i="1" dirty="0">
                <a:solidFill>
                  <a:srgbClr val="0033CC"/>
                </a:solidFill>
                <a:latin typeface="Century Gothic" panose="020B0502020202020204" pitchFamily="34" charset="0"/>
              </a:rPr>
              <a:t>Problem is, we DO repeat (practice) our mistakes.</a:t>
            </a:r>
          </a:p>
          <a:p>
            <a:pPr eaLnBrk="1" hangingPunct="1"/>
            <a:endParaRPr lang="en-US" altLang="en-US" sz="2400" b="1" i="1" dirty="0">
              <a:solidFill>
                <a:srgbClr val="0033CC"/>
              </a:solidFill>
              <a:latin typeface="Century Gothic" panose="020B0502020202020204" pitchFamily="34" charset="0"/>
            </a:endParaRPr>
          </a:p>
          <a:p>
            <a:pPr eaLnBrk="1" hangingPunct="1"/>
            <a:r>
              <a:rPr lang="en-US" altLang="en-US" sz="2400" b="1" dirty="0">
                <a:solidFill>
                  <a:srgbClr val="C00000"/>
                </a:solidFill>
                <a:latin typeface="Century Gothic" panose="020B0502020202020204" pitchFamily="34" charset="0"/>
              </a:rPr>
              <a:t>We tend to wedge puzzling problems into familiar paradigms to which we can apply off-the shelf solutions. Think of how schools deal with “truancy.”</a:t>
            </a:r>
          </a:p>
          <a:p>
            <a:pPr eaLnBrk="1" hangingPunct="1"/>
            <a:endParaRPr lang="en-US" altLang="en-US" sz="2400" b="1" dirty="0">
              <a:solidFill>
                <a:srgbClr val="C00000"/>
              </a:solidFill>
              <a:latin typeface="Century Gothic" panose="020B0502020202020204" pitchFamily="34" charset="0"/>
            </a:endParaRPr>
          </a:p>
          <a:p>
            <a:pPr eaLnBrk="1" hangingPunct="1"/>
            <a:r>
              <a:rPr lang="en-US" altLang="en-US" sz="2400" b="1" dirty="0">
                <a:solidFill>
                  <a:srgbClr val="C00000"/>
                </a:solidFill>
                <a:latin typeface="Century Gothic" panose="020B0502020202020204" pitchFamily="34" charset="0"/>
              </a:rPr>
              <a:t>If students skip school, punishment is in order, so the school suspends the person, thus making missing school the result of missing school. Skip school again, and be expelled. Student practices mistake, district practices mistake. Lose, lose.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a:extLst>
              <a:ext uri="{FF2B5EF4-FFF2-40B4-BE49-F238E27FC236}">
                <a16:creationId xmlns:a16="http://schemas.microsoft.com/office/drawing/2014/main" id="{0426DD3A-3678-70F5-F5D1-BB7935CF9DE7}"/>
              </a:ext>
            </a:extLst>
          </p:cNvPr>
          <p:cNvSpPr txBox="1">
            <a:spLocks noChangeArrowheads="1"/>
          </p:cNvSpPr>
          <p:nvPr/>
        </p:nvSpPr>
        <p:spPr bwMode="auto">
          <a:xfrm>
            <a:off x="304800" y="1082457"/>
            <a:ext cx="7620000"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dirty="0">
                <a:solidFill>
                  <a:schemeClr val="accent2">
                    <a:lumMod val="75000"/>
                  </a:schemeClr>
                </a:solidFill>
                <a:latin typeface="+mn-lt"/>
              </a:rPr>
              <a:t>So, how do we get some distance–- see things differently? Gordon says the difficulty begins in how we define a problem. We have to back off and see it through new eyes. And, then, instead of using an old solution just because we have it, seek a new one. </a:t>
            </a:r>
          </a:p>
          <a:p>
            <a:pPr eaLnBrk="1" hangingPunct="1"/>
            <a:endParaRPr lang="en-US" altLang="en-US" sz="3600" b="1" dirty="0">
              <a:solidFill>
                <a:schemeClr val="accent2">
                  <a:lumMod val="75000"/>
                </a:schemeClr>
              </a:solidFill>
              <a:latin typeface="Century Gothic" panose="020B0502020202020204" pitchFamily="34" charset="0"/>
            </a:endParaRPr>
          </a:p>
          <a:p>
            <a:pPr eaLnBrk="1" hangingPunct="1"/>
            <a:endParaRPr lang="en-US" altLang="en-US" sz="2400" b="1" dirty="0">
              <a:latin typeface="Century Gothic" panose="020B0502020202020204" pitchFamily="34" charset="0"/>
            </a:endParaRPr>
          </a:p>
          <a:p>
            <a:pPr eaLnBrk="1" hangingPunct="1"/>
            <a:r>
              <a:rPr lang="en-US" altLang="en-US" sz="3200" b="1" dirty="0">
                <a:latin typeface="Century Gothic" panose="020B0502020202020204" pitchFamily="34"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a:extLst>
              <a:ext uri="{FF2B5EF4-FFF2-40B4-BE49-F238E27FC236}">
                <a16:creationId xmlns:a16="http://schemas.microsoft.com/office/drawing/2014/main" id="{0426DD3A-3678-70F5-F5D1-BB7935CF9DE7}"/>
              </a:ext>
            </a:extLst>
          </p:cNvPr>
          <p:cNvSpPr txBox="1">
            <a:spLocks noChangeArrowheads="1"/>
          </p:cNvSpPr>
          <p:nvPr/>
        </p:nvSpPr>
        <p:spPr bwMode="auto">
          <a:xfrm>
            <a:off x="304800" y="551289"/>
            <a:ext cx="6858000"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sz="2400" b="1" dirty="0">
              <a:solidFill>
                <a:schemeClr val="accent2">
                  <a:lumMod val="75000"/>
                </a:schemeClr>
              </a:solidFill>
              <a:latin typeface="Century Gothic" panose="020B0502020202020204" pitchFamily="34" charset="0"/>
            </a:endParaRPr>
          </a:p>
          <a:p>
            <a:pPr eaLnBrk="1" hangingPunct="1"/>
            <a:r>
              <a:rPr lang="en-US" altLang="en-US" sz="3200" dirty="0">
                <a:solidFill>
                  <a:schemeClr val="accent2">
                    <a:lumMod val="75000"/>
                  </a:schemeClr>
                </a:solidFill>
                <a:latin typeface="+mn-lt"/>
              </a:rPr>
              <a:t>Analogies become a gateway to opening our eyes, to redefining problems, and finding fresh solutions. Even commonplace tasks like writing require problem-solving.</a:t>
            </a:r>
          </a:p>
          <a:p>
            <a:pPr eaLnBrk="1" hangingPunct="1"/>
            <a:endParaRPr lang="en-US" altLang="en-US" sz="2400" dirty="0">
              <a:solidFill>
                <a:schemeClr val="accent2">
                  <a:lumMod val="75000"/>
                </a:schemeClr>
              </a:solidFill>
              <a:latin typeface="+mn-lt"/>
            </a:endParaRPr>
          </a:p>
          <a:p>
            <a:pPr eaLnBrk="1" hangingPunct="1"/>
            <a:r>
              <a:rPr lang="en-US" altLang="en-US" sz="2400" dirty="0">
                <a:solidFill>
                  <a:schemeClr val="accent2">
                    <a:lumMod val="75000"/>
                  </a:schemeClr>
                </a:solidFill>
                <a:latin typeface="+mn-lt"/>
              </a:rPr>
              <a:t>Look on </a:t>
            </a:r>
            <a:r>
              <a:rPr lang="en-US" altLang="en-US" sz="2400" dirty="0">
                <a:solidFill>
                  <a:schemeClr val="accent2">
                    <a:lumMod val="75000"/>
                  </a:schemeClr>
                </a:solidFill>
                <a:latin typeface="+mn-lt"/>
                <a:hlinkClick r:id="rId2"/>
              </a:rPr>
              <a:t>www.modelsofteaching.org</a:t>
            </a:r>
            <a:r>
              <a:rPr lang="en-US" altLang="en-US" sz="2400" dirty="0">
                <a:solidFill>
                  <a:schemeClr val="accent2">
                    <a:lumMod val="75000"/>
                  </a:schemeClr>
                </a:solidFill>
                <a:latin typeface="+mn-lt"/>
              </a:rPr>
              <a:t> and find a couple of demonstrations and see the students generate a few new ideas.</a:t>
            </a:r>
          </a:p>
          <a:p>
            <a:pPr eaLnBrk="1" hangingPunct="1"/>
            <a:endParaRPr lang="en-US" altLang="en-US" sz="2400" b="1" dirty="0">
              <a:latin typeface="Century Gothic" panose="020B0502020202020204" pitchFamily="34" charset="0"/>
            </a:endParaRPr>
          </a:p>
          <a:p>
            <a:pPr eaLnBrk="1" hangingPunct="1"/>
            <a:r>
              <a:rPr lang="en-US" altLang="en-US" sz="3200" b="1" dirty="0">
                <a:latin typeface="Century Gothic" panose="020B0502020202020204" pitchFamily="34" charset="0"/>
              </a:rPr>
              <a:t> </a:t>
            </a:r>
          </a:p>
        </p:txBody>
      </p:sp>
    </p:spTree>
    <p:extLst>
      <p:ext uri="{BB962C8B-B14F-4D97-AF65-F5344CB8AC3E}">
        <p14:creationId xmlns:p14="http://schemas.microsoft.com/office/powerpoint/2010/main" val="676808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EB398-1A93-7345-2E20-19C4AC9390F1}"/>
              </a:ext>
            </a:extLst>
          </p:cNvPr>
          <p:cNvSpPr>
            <a:spLocks noGrp="1"/>
          </p:cNvSpPr>
          <p:nvPr>
            <p:ph type="title"/>
          </p:nvPr>
        </p:nvSpPr>
        <p:spPr>
          <a:xfrm>
            <a:off x="685800" y="244732"/>
            <a:ext cx="6553199" cy="669668"/>
          </a:xfrm>
        </p:spPr>
        <p:txBody>
          <a:bodyPr>
            <a:normAutofit fontScale="90000"/>
          </a:bodyPr>
          <a:lstStyle/>
          <a:p>
            <a:pPr marL="0" marR="0" lvl="0" indent="228600" defTabSz="914400" rtl="0" eaLnBrk="0" fontAlgn="ctr" latinLnBrk="0" hangingPunct="0">
              <a:lnSpc>
                <a:spcPct val="100000"/>
              </a:lnSpc>
              <a:spcBef>
                <a:spcPct val="0"/>
              </a:spcBef>
              <a:spcAft>
                <a:spcPct val="0"/>
              </a:spcAft>
              <a:tabLst/>
              <a:defRPr/>
            </a:pPr>
            <a:r>
              <a:rPr kumimoji="0" lang="en-US" altLang="en-US" sz="22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Arial" panose="020B0604020202020204" pitchFamily="34" charset="0"/>
              </a:rPr>
              <a:t>Table 7.1  Syntax for </a:t>
            </a:r>
            <a:r>
              <a:rPr kumimoji="0" lang="en-US" altLang="en-US" sz="2200" b="1" i="0" u="none" strike="noStrike" kern="1200" cap="none" spc="0" normalizeH="0" baseline="0" noProof="0" dirty="0" err="1">
                <a:ln>
                  <a:noFill/>
                </a:ln>
                <a:solidFill>
                  <a:prstClr val="black"/>
                </a:solidFill>
                <a:effectLst/>
                <a:uLnTx/>
                <a:uFillTx/>
                <a:latin typeface="Calibri" panose="020F0502020204030204" pitchFamily="34" charset="0"/>
                <a:ea typeface="Times New Roman" panose="02020603050405020304" pitchFamily="18" charset="0"/>
                <a:cs typeface="Arial" panose="020B0604020202020204" pitchFamily="34" charset="0"/>
              </a:rPr>
              <a:t>Synectics</a:t>
            </a:r>
            <a:r>
              <a:rPr kumimoji="0" lang="en-US" altLang="en-US" sz="22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Arial" panose="020B0604020202020204" pitchFamily="34" charset="0"/>
              </a:rPr>
              <a:t> Strategy One: Creating </a:t>
            </a:r>
            <a:br>
              <a:rPr kumimoji="0" lang="en-US" altLang="en-US" sz="22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Arial" panose="020B0604020202020204" pitchFamily="34" charset="0"/>
              </a:rPr>
            </a:br>
            <a:r>
              <a:rPr kumimoji="0" lang="en-US" altLang="en-US" sz="2200" b="1"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Arial" panose="020B0604020202020204" pitchFamily="34" charset="0"/>
              </a:rPr>
              <a:t>                      Something New</a:t>
            </a: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lang="en-US" dirty="0"/>
          </a:p>
        </p:txBody>
      </p:sp>
      <p:graphicFrame>
        <p:nvGraphicFramePr>
          <p:cNvPr id="4" name="Content Placeholder 3">
            <a:extLst>
              <a:ext uri="{FF2B5EF4-FFF2-40B4-BE49-F238E27FC236}">
                <a16:creationId xmlns:a16="http://schemas.microsoft.com/office/drawing/2014/main" id="{3D5678F5-1383-632B-66AB-8BF1D4CFA25E}"/>
              </a:ext>
            </a:extLst>
          </p:cNvPr>
          <p:cNvGraphicFramePr>
            <a:graphicFrameLocks noGrp="1"/>
          </p:cNvGraphicFramePr>
          <p:nvPr>
            <p:ph idx="1"/>
            <p:extLst>
              <p:ext uri="{D42A27DB-BD31-4B8C-83A1-F6EECF244321}">
                <p14:modId xmlns:p14="http://schemas.microsoft.com/office/powerpoint/2010/main" val="3181299622"/>
              </p:ext>
            </p:extLst>
          </p:nvPr>
        </p:nvGraphicFramePr>
        <p:xfrm>
          <a:off x="990600" y="1142999"/>
          <a:ext cx="6705600" cy="5105399"/>
        </p:xfrm>
        <a:graphic>
          <a:graphicData uri="http://schemas.openxmlformats.org/drawingml/2006/table">
            <a:tbl>
              <a:tblPr>
                <a:tableStyleId>{5C22544A-7EE6-4342-B048-85BDC9FD1C3A}</a:tableStyleId>
              </a:tblPr>
              <a:tblGrid>
                <a:gridCol w="3262400">
                  <a:extLst>
                    <a:ext uri="{9D8B030D-6E8A-4147-A177-3AD203B41FA5}">
                      <a16:colId xmlns:a16="http://schemas.microsoft.com/office/drawing/2014/main" val="570709722"/>
                    </a:ext>
                  </a:extLst>
                </a:gridCol>
                <a:gridCol w="3443200">
                  <a:extLst>
                    <a:ext uri="{9D8B030D-6E8A-4147-A177-3AD203B41FA5}">
                      <a16:colId xmlns:a16="http://schemas.microsoft.com/office/drawing/2014/main" val="1897245279"/>
                    </a:ext>
                  </a:extLst>
                </a:gridCol>
              </a:tblGrid>
              <a:tr h="927214">
                <a:tc>
                  <a:txBody>
                    <a:bodyPr/>
                    <a:lstStyle/>
                    <a:p>
                      <a:pPr marL="0" marR="0" fontAlgn="ctr">
                        <a:lnSpc>
                          <a:spcPts val="1200"/>
                        </a:lnSpc>
                        <a:spcBef>
                          <a:spcPts val="0"/>
                        </a:spcBef>
                        <a:spcAft>
                          <a:spcPts val="0"/>
                        </a:spcAft>
                      </a:pPr>
                      <a:r>
                        <a:rPr lang="en-US" sz="1200">
                          <a:effectLst/>
                        </a:rPr>
                        <a:t>Phase One:</a:t>
                      </a:r>
                      <a:endParaRPr lang="en-US" sz="1100">
                        <a:effectLst/>
                      </a:endParaRPr>
                    </a:p>
                    <a:p>
                      <a:pPr marL="0" marR="0" fontAlgn="ctr">
                        <a:lnSpc>
                          <a:spcPts val="1200"/>
                        </a:lnSpc>
                        <a:spcBef>
                          <a:spcPts val="0"/>
                        </a:spcBef>
                        <a:spcAft>
                          <a:spcPts val="0"/>
                        </a:spcAft>
                      </a:pPr>
                      <a:r>
                        <a:rPr lang="en-US" sz="1200">
                          <a:effectLst/>
                        </a:rPr>
                        <a:t>Description of Present Condition</a:t>
                      </a:r>
                      <a:endParaRPr lang="en-US" sz="1100">
                        <a:effectLst/>
                      </a:endParaRPr>
                    </a:p>
                    <a:p>
                      <a:pPr marL="0" marR="0" indent="228600" fontAlgn="ctr">
                        <a:lnSpc>
                          <a:spcPts val="12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fontAlgn="ctr">
                        <a:lnSpc>
                          <a:spcPts val="1200"/>
                        </a:lnSpc>
                        <a:spcBef>
                          <a:spcPts val="0"/>
                        </a:spcBef>
                        <a:spcAft>
                          <a:spcPts val="0"/>
                        </a:spcAft>
                      </a:pPr>
                      <a:r>
                        <a:rPr lang="en-US" sz="1200">
                          <a:effectLst/>
                        </a:rPr>
                        <a:t>Teacher has students describe situation or topic as they see it now.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4040765"/>
                  </a:ext>
                </a:extLst>
              </a:tr>
              <a:tr h="698272">
                <a:tc>
                  <a:txBody>
                    <a:bodyPr/>
                    <a:lstStyle/>
                    <a:p>
                      <a:pPr marL="0" marR="0" fontAlgn="ctr">
                        <a:lnSpc>
                          <a:spcPts val="1200"/>
                        </a:lnSpc>
                        <a:spcBef>
                          <a:spcPts val="0"/>
                        </a:spcBef>
                        <a:spcAft>
                          <a:spcPts val="0"/>
                        </a:spcAft>
                      </a:pPr>
                      <a:r>
                        <a:rPr lang="en-US" sz="1200">
                          <a:effectLst/>
                        </a:rPr>
                        <a:t>Phase Two:</a:t>
                      </a:r>
                      <a:endParaRPr lang="en-US" sz="1100">
                        <a:effectLst/>
                      </a:endParaRPr>
                    </a:p>
                    <a:p>
                      <a:pPr marL="0" marR="0" fontAlgn="ctr">
                        <a:lnSpc>
                          <a:spcPts val="1200"/>
                        </a:lnSpc>
                        <a:spcBef>
                          <a:spcPts val="0"/>
                        </a:spcBef>
                        <a:spcAft>
                          <a:spcPts val="0"/>
                        </a:spcAft>
                      </a:pPr>
                      <a:r>
                        <a:rPr lang="en-US" sz="1200">
                          <a:effectLst/>
                        </a:rPr>
                        <a:t>Direct Analogy</a:t>
                      </a:r>
                      <a:endParaRPr lang="en-US" sz="1100">
                        <a:effectLst/>
                      </a:endParaRPr>
                    </a:p>
                    <a:p>
                      <a:pPr marL="0" marR="0" indent="228600" fontAlgn="ctr">
                        <a:lnSpc>
                          <a:spcPts val="12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fontAlgn="ctr">
                        <a:lnSpc>
                          <a:spcPts val="1200"/>
                        </a:lnSpc>
                        <a:spcBef>
                          <a:spcPts val="0"/>
                        </a:spcBef>
                        <a:spcAft>
                          <a:spcPts val="0"/>
                        </a:spcAft>
                      </a:pPr>
                      <a:r>
                        <a:rPr lang="en-US" sz="1200">
                          <a:effectLst/>
                        </a:rPr>
                        <a:t>Students suggest direct analogies, select one, and explore (describe) it further.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211795"/>
                  </a:ext>
                </a:extLst>
              </a:tr>
              <a:tr h="698272">
                <a:tc>
                  <a:txBody>
                    <a:bodyPr/>
                    <a:lstStyle/>
                    <a:p>
                      <a:pPr marL="0" marR="0" fontAlgn="ctr">
                        <a:lnSpc>
                          <a:spcPts val="1200"/>
                        </a:lnSpc>
                        <a:spcBef>
                          <a:spcPts val="0"/>
                        </a:spcBef>
                        <a:spcAft>
                          <a:spcPts val="0"/>
                        </a:spcAft>
                      </a:pPr>
                      <a:r>
                        <a:rPr lang="en-US" sz="1200" dirty="0">
                          <a:effectLst/>
                        </a:rPr>
                        <a:t>Phase Three:</a:t>
                      </a:r>
                      <a:endParaRPr lang="en-US" sz="1100" dirty="0">
                        <a:effectLst/>
                      </a:endParaRPr>
                    </a:p>
                    <a:p>
                      <a:pPr marL="0" marR="0" fontAlgn="ctr">
                        <a:lnSpc>
                          <a:spcPts val="1200"/>
                        </a:lnSpc>
                        <a:spcBef>
                          <a:spcPts val="0"/>
                        </a:spcBef>
                        <a:spcAft>
                          <a:spcPts val="0"/>
                        </a:spcAft>
                      </a:pPr>
                      <a:r>
                        <a:rPr lang="en-US" sz="1200" dirty="0">
                          <a:effectLst/>
                        </a:rPr>
                        <a:t>Personal Analogy</a:t>
                      </a:r>
                      <a:endParaRPr lang="en-US" sz="1100" dirty="0">
                        <a:effectLst/>
                      </a:endParaRPr>
                    </a:p>
                    <a:p>
                      <a:pPr marL="0" marR="0" indent="228600" fontAlgn="ctr">
                        <a:lnSpc>
                          <a:spcPts val="1200"/>
                        </a:lnSpc>
                        <a:spcBef>
                          <a:spcPts val="0"/>
                        </a:spcBef>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fontAlgn="ctr">
                        <a:lnSpc>
                          <a:spcPts val="1200"/>
                        </a:lnSpc>
                        <a:spcBef>
                          <a:spcPts val="0"/>
                        </a:spcBef>
                        <a:spcAft>
                          <a:spcPts val="0"/>
                        </a:spcAft>
                      </a:pPr>
                      <a:r>
                        <a:rPr lang="en-US" sz="1200">
                          <a:effectLst/>
                        </a:rPr>
                        <a:t>Students “become” the analogy they selected in phase two.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379717"/>
                  </a:ext>
                </a:extLst>
              </a:tr>
              <a:tr h="1156155">
                <a:tc>
                  <a:txBody>
                    <a:bodyPr/>
                    <a:lstStyle/>
                    <a:p>
                      <a:pPr marL="0" marR="0" fontAlgn="ctr">
                        <a:lnSpc>
                          <a:spcPts val="1200"/>
                        </a:lnSpc>
                        <a:spcBef>
                          <a:spcPts val="0"/>
                        </a:spcBef>
                        <a:spcAft>
                          <a:spcPts val="0"/>
                        </a:spcAft>
                      </a:pPr>
                      <a:r>
                        <a:rPr lang="en-US" sz="1200" dirty="0">
                          <a:effectLst/>
                        </a:rPr>
                        <a:t>Phase Four:</a:t>
                      </a:r>
                      <a:endParaRPr lang="en-US" sz="1100" dirty="0">
                        <a:effectLst/>
                      </a:endParaRPr>
                    </a:p>
                    <a:p>
                      <a:pPr marL="0" marR="0" fontAlgn="ctr">
                        <a:lnSpc>
                          <a:spcPts val="1200"/>
                        </a:lnSpc>
                        <a:spcBef>
                          <a:spcPts val="0"/>
                        </a:spcBef>
                        <a:spcAft>
                          <a:spcPts val="0"/>
                        </a:spcAft>
                      </a:pPr>
                      <a:r>
                        <a:rPr lang="en-US" sz="1200" dirty="0">
                          <a:effectLst/>
                        </a:rPr>
                        <a:t>Compressed Conflict</a:t>
                      </a:r>
                      <a:endParaRPr lang="en-US" sz="1100" dirty="0">
                        <a:effectLst/>
                      </a:endParaRPr>
                    </a:p>
                    <a:p>
                      <a:pPr marL="0" marR="0" indent="228600" fontAlgn="ctr">
                        <a:lnSpc>
                          <a:spcPts val="1200"/>
                        </a:lnSpc>
                        <a:spcBef>
                          <a:spcPts val="0"/>
                        </a:spcBef>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fontAlgn="ctr">
                        <a:lnSpc>
                          <a:spcPts val="1200"/>
                        </a:lnSpc>
                        <a:spcBef>
                          <a:spcPts val="0"/>
                        </a:spcBef>
                        <a:spcAft>
                          <a:spcPts val="0"/>
                        </a:spcAft>
                      </a:pPr>
                      <a:r>
                        <a:rPr lang="en-US" sz="1200">
                          <a:effectLst/>
                        </a:rPr>
                        <a:t>Students take their descriptions from phases two and three, suggest several compressed conflicts, and choose one.</a:t>
                      </a:r>
                      <a:endParaRPr lang="en-US" sz="1100">
                        <a:effectLst/>
                      </a:endParaRPr>
                    </a:p>
                    <a:p>
                      <a:pPr marL="0" marR="0" fontAlgn="ctr">
                        <a:lnSpc>
                          <a:spcPts val="12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31571154"/>
                  </a:ext>
                </a:extLst>
              </a:tr>
              <a:tr h="698272">
                <a:tc>
                  <a:txBody>
                    <a:bodyPr/>
                    <a:lstStyle/>
                    <a:p>
                      <a:pPr marL="0" marR="0" fontAlgn="ctr">
                        <a:lnSpc>
                          <a:spcPts val="1200"/>
                        </a:lnSpc>
                        <a:spcBef>
                          <a:spcPts val="0"/>
                        </a:spcBef>
                        <a:spcAft>
                          <a:spcPts val="0"/>
                        </a:spcAft>
                      </a:pPr>
                      <a:r>
                        <a:rPr lang="en-US" sz="1200">
                          <a:effectLst/>
                        </a:rPr>
                        <a:t>Phase Five:</a:t>
                      </a:r>
                      <a:endParaRPr lang="en-US" sz="1100">
                        <a:effectLst/>
                      </a:endParaRPr>
                    </a:p>
                    <a:p>
                      <a:pPr marL="0" marR="0" fontAlgn="ctr">
                        <a:lnSpc>
                          <a:spcPts val="1200"/>
                        </a:lnSpc>
                        <a:spcBef>
                          <a:spcPts val="0"/>
                        </a:spcBef>
                        <a:spcAft>
                          <a:spcPts val="0"/>
                        </a:spcAft>
                      </a:pPr>
                      <a:r>
                        <a:rPr lang="en-US" sz="1200">
                          <a:effectLst/>
                        </a:rPr>
                        <a:t>Direct Analogy</a:t>
                      </a:r>
                      <a:endParaRPr lang="en-US" sz="1100">
                        <a:effectLst/>
                      </a:endParaRPr>
                    </a:p>
                    <a:p>
                      <a:pPr marL="0" marR="0" indent="228600" fontAlgn="ctr">
                        <a:lnSpc>
                          <a:spcPts val="12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fontAlgn="ctr">
                        <a:lnSpc>
                          <a:spcPts val="1200"/>
                        </a:lnSpc>
                        <a:spcBef>
                          <a:spcPts val="0"/>
                        </a:spcBef>
                        <a:spcAft>
                          <a:spcPts val="0"/>
                        </a:spcAft>
                      </a:pPr>
                      <a:r>
                        <a:rPr lang="en-US" sz="1200">
                          <a:effectLst/>
                        </a:rPr>
                        <a:t>Students generate and select another direct analogy, based on the compressed conflict.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250441"/>
                  </a:ext>
                </a:extLst>
              </a:tr>
              <a:tr h="927214">
                <a:tc>
                  <a:txBody>
                    <a:bodyPr/>
                    <a:lstStyle/>
                    <a:p>
                      <a:pPr marL="0" marR="0" fontAlgn="ctr">
                        <a:lnSpc>
                          <a:spcPts val="1200"/>
                        </a:lnSpc>
                        <a:spcBef>
                          <a:spcPts val="0"/>
                        </a:spcBef>
                        <a:spcAft>
                          <a:spcPts val="0"/>
                        </a:spcAft>
                      </a:pPr>
                      <a:r>
                        <a:rPr lang="en-US" sz="1200">
                          <a:effectLst/>
                        </a:rPr>
                        <a:t>Phase Six:</a:t>
                      </a:r>
                      <a:endParaRPr lang="en-US" sz="1100">
                        <a:effectLst/>
                      </a:endParaRPr>
                    </a:p>
                    <a:p>
                      <a:pPr marL="0" marR="0" fontAlgn="ctr">
                        <a:lnSpc>
                          <a:spcPts val="1200"/>
                        </a:lnSpc>
                        <a:spcBef>
                          <a:spcPts val="0"/>
                        </a:spcBef>
                        <a:spcAft>
                          <a:spcPts val="0"/>
                        </a:spcAft>
                      </a:pPr>
                      <a:r>
                        <a:rPr lang="en-US" sz="1200">
                          <a:effectLst/>
                        </a:rPr>
                        <a:t>Reexamination of the Original Task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fontAlgn="ctr">
                        <a:lnSpc>
                          <a:spcPts val="1200"/>
                        </a:lnSpc>
                        <a:spcBef>
                          <a:spcPts val="0"/>
                        </a:spcBef>
                        <a:spcAft>
                          <a:spcPts val="0"/>
                        </a:spcAft>
                      </a:pPr>
                      <a:r>
                        <a:rPr lang="en-US" sz="1200" dirty="0">
                          <a:effectLst/>
                        </a:rPr>
                        <a:t>Teacher has students move back to original task or problem and use the last analogy and/or the entire </a:t>
                      </a:r>
                      <a:r>
                        <a:rPr lang="en-US" sz="1200" dirty="0" err="1">
                          <a:effectLst/>
                        </a:rPr>
                        <a:t>synectics</a:t>
                      </a:r>
                      <a:r>
                        <a:rPr lang="en-US" sz="1200" dirty="0">
                          <a:effectLst/>
                        </a:rPr>
                        <a:t> experience.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70579"/>
                  </a:ext>
                </a:extLst>
              </a:tr>
            </a:tbl>
          </a:graphicData>
        </a:graphic>
      </p:graphicFrame>
    </p:spTree>
    <p:extLst>
      <p:ext uri="{BB962C8B-B14F-4D97-AF65-F5344CB8AC3E}">
        <p14:creationId xmlns:p14="http://schemas.microsoft.com/office/powerpoint/2010/main" val="996390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BF7E6-0B6F-A4BD-0DC5-5C903AD98A88}"/>
              </a:ext>
            </a:extLst>
          </p:cNvPr>
          <p:cNvSpPr>
            <a:spLocks noGrp="1"/>
          </p:cNvSpPr>
          <p:nvPr>
            <p:ph type="title"/>
          </p:nvPr>
        </p:nvSpPr>
        <p:spPr>
          <a:xfrm>
            <a:off x="1066800" y="304800"/>
            <a:ext cx="5943600" cy="762000"/>
          </a:xfrm>
        </p:spPr>
        <p:txBody>
          <a:bodyPr>
            <a:normAutofit fontScale="90000"/>
          </a:bodyPr>
          <a:lstStyle/>
          <a:p>
            <a:r>
              <a:rPr lang="en-US" sz="2200" b="1" dirty="0">
                <a:solidFill>
                  <a:srgbClr val="000000"/>
                </a:solidFill>
                <a:effectLst/>
                <a:latin typeface="Times New Roman" panose="02020603050405020304" pitchFamily="18" charset="0"/>
                <a:ea typeface="Times New Roman" panose="02020603050405020304" pitchFamily="18" charset="0"/>
                <a:cs typeface="NewAsterLTStd"/>
              </a:rPr>
              <a:t>Table 7.2  Syntax for </a:t>
            </a:r>
            <a:r>
              <a:rPr lang="en-US" sz="2200" b="1" dirty="0" err="1">
                <a:solidFill>
                  <a:srgbClr val="000000"/>
                </a:solidFill>
                <a:effectLst/>
                <a:latin typeface="Times New Roman" panose="02020603050405020304" pitchFamily="18" charset="0"/>
                <a:ea typeface="Times New Roman" panose="02020603050405020304" pitchFamily="18" charset="0"/>
                <a:cs typeface="NewAsterLTStd"/>
              </a:rPr>
              <a:t>Synectics</a:t>
            </a:r>
            <a:r>
              <a:rPr lang="en-US" sz="2200" b="1" dirty="0">
                <a:solidFill>
                  <a:srgbClr val="000000"/>
                </a:solidFill>
                <a:effectLst/>
                <a:latin typeface="Times New Roman" panose="02020603050405020304" pitchFamily="18" charset="0"/>
                <a:ea typeface="Times New Roman" panose="02020603050405020304" pitchFamily="18" charset="0"/>
                <a:cs typeface="NewAsterLTStd"/>
              </a:rPr>
              <a:t> Strategy Two:  </a:t>
            </a:r>
            <a:br>
              <a:rPr lang="en-US" sz="2200" b="1" dirty="0">
                <a:solidFill>
                  <a:srgbClr val="000000"/>
                </a:solidFill>
                <a:effectLst/>
                <a:latin typeface="Times New Roman" panose="02020603050405020304" pitchFamily="18" charset="0"/>
                <a:ea typeface="Times New Roman" panose="02020603050405020304" pitchFamily="18" charset="0"/>
                <a:cs typeface="NewAsterLTStd"/>
              </a:rPr>
            </a:br>
            <a:r>
              <a:rPr lang="en-US" sz="2200" b="1" dirty="0">
                <a:solidFill>
                  <a:srgbClr val="000000"/>
                </a:solidFill>
                <a:effectLst/>
                <a:latin typeface="Times New Roman" panose="02020603050405020304" pitchFamily="18" charset="0"/>
                <a:ea typeface="Times New Roman" panose="02020603050405020304" pitchFamily="18" charset="0"/>
                <a:cs typeface="NewAsterLTStd"/>
              </a:rPr>
              <a:t>                 Making the Strange Familiar</a:t>
            </a:r>
            <a:br>
              <a:rPr lang="en-US" sz="2200" dirty="0">
                <a:solidFill>
                  <a:srgbClr val="000000"/>
                </a:solidFill>
                <a:effectLst/>
                <a:latin typeface="NewAsterLTStd"/>
                <a:ea typeface="Times New Roman" panose="02020603050405020304" pitchFamily="18" charset="0"/>
                <a:cs typeface="NewAsterLTStd"/>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graphicFrame>
        <p:nvGraphicFramePr>
          <p:cNvPr id="4" name="Content Placeholder 3">
            <a:extLst>
              <a:ext uri="{FF2B5EF4-FFF2-40B4-BE49-F238E27FC236}">
                <a16:creationId xmlns:a16="http://schemas.microsoft.com/office/drawing/2014/main" id="{876C3E0C-EF9B-2DE4-F670-AD881CCEB749}"/>
              </a:ext>
            </a:extLst>
          </p:cNvPr>
          <p:cNvGraphicFramePr>
            <a:graphicFrameLocks noGrp="1"/>
          </p:cNvGraphicFramePr>
          <p:nvPr>
            <p:ph idx="1"/>
            <p:extLst>
              <p:ext uri="{D42A27DB-BD31-4B8C-83A1-F6EECF244321}">
                <p14:modId xmlns:p14="http://schemas.microsoft.com/office/powerpoint/2010/main" val="4278043288"/>
              </p:ext>
            </p:extLst>
          </p:nvPr>
        </p:nvGraphicFramePr>
        <p:xfrm>
          <a:off x="1066800" y="1219199"/>
          <a:ext cx="5943600" cy="4800600"/>
        </p:xfrm>
        <a:graphic>
          <a:graphicData uri="http://schemas.openxmlformats.org/drawingml/2006/table">
            <a:tbl>
              <a:tblPr>
                <a:tableStyleId>{5C22544A-7EE6-4342-B048-85BDC9FD1C3A}</a:tableStyleId>
              </a:tblPr>
              <a:tblGrid>
                <a:gridCol w="1961134">
                  <a:extLst>
                    <a:ext uri="{9D8B030D-6E8A-4147-A177-3AD203B41FA5}">
                      <a16:colId xmlns:a16="http://schemas.microsoft.com/office/drawing/2014/main" val="3048371548"/>
                    </a:ext>
                  </a:extLst>
                </a:gridCol>
                <a:gridCol w="3982466">
                  <a:extLst>
                    <a:ext uri="{9D8B030D-6E8A-4147-A177-3AD203B41FA5}">
                      <a16:colId xmlns:a16="http://schemas.microsoft.com/office/drawing/2014/main" val="1917291916"/>
                    </a:ext>
                  </a:extLst>
                </a:gridCol>
              </a:tblGrid>
              <a:tr h="530380">
                <a:tc>
                  <a:txBody>
                    <a:bodyPr/>
                    <a:lstStyle/>
                    <a:p>
                      <a:pPr marL="0" marR="0" indent="0" algn="l" fontAlgn="auto">
                        <a:lnSpc>
                          <a:spcPct val="107000"/>
                        </a:lnSpc>
                        <a:spcBef>
                          <a:spcPts val="0"/>
                        </a:spcBef>
                        <a:spcAft>
                          <a:spcPts val="0"/>
                        </a:spcAft>
                      </a:pPr>
                      <a:r>
                        <a:rPr lang="en-US" sz="1200">
                          <a:effectLst/>
                        </a:rPr>
                        <a:t>Phase One:</a:t>
                      </a:r>
                      <a:endParaRPr lang="en-US" sz="1000">
                        <a:effectLst/>
                      </a:endParaRPr>
                    </a:p>
                    <a:p>
                      <a:pPr marL="0" marR="0" indent="0" algn="l" fontAlgn="auto">
                        <a:lnSpc>
                          <a:spcPct val="107000"/>
                        </a:lnSpc>
                        <a:spcBef>
                          <a:spcPts val="0"/>
                        </a:spcBef>
                        <a:spcAft>
                          <a:spcPts val="800"/>
                        </a:spcAft>
                      </a:pPr>
                      <a:r>
                        <a:rPr lang="en-US" sz="1200">
                          <a:effectLst/>
                        </a:rPr>
                        <a:t>Substantive Input</a:t>
                      </a:r>
                      <a:endParaRPr lang="en-US" sz="1000">
                        <a:solidFill>
                          <a:srgbClr val="000000"/>
                        </a:solidFill>
                        <a:effectLst/>
                        <a:latin typeface="NewAsterLTStd"/>
                        <a:ea typeface="Times New Roman" panose="02020603050405020304" pitchFamily="18" charset="0"/>
                        <a:cs typeface="NewAsterLTStd"/>
                      </a:endParaRPr>
                    </a:p>
                  </a:txBody>
                  <a:tcPr marL="68580" marR="68580" marT="0" marB="0"/>
                </a:tc>
                <a:tc>
                  <a:txBody>
                    <a:bodyPr/>
                    <a:lstStyle/>
                    <a:p>
                      <a:pPr marL="0" marR="0" indent="0" algn="l" fontAlgn="auto">
                        <a:lnSpc>
                          <a:spcPct val="107000"/>
                        </a:lnSpc>
                        <a:spcBef>
                          <a:spcPts val="0"/>
                        </a:spcBef>
                        <a:spcAft>
                          <a:spcPts val="800"/>
                        </a:spcAft>
                      </a:pPr>
                      <a:r>
                        <a:rPr lang="en-US" sz="1200">
                          <a:effectLst/>
                        </a:rPr>
                        <a:t>Teacher provides information on new topic.</a:t>
                      </a:r>
                      <a:endParaRPr lang="en-US" sz="1000">
                        <a:solidFill>
                          <a:srgbClr val="000000"/>
                        </a:solidFill>
                        <a:effectLst/>
                        <a:latin typeface="NewAsterLTStd"/>
                        <a:ea typeface="Times New Roman" panose="02020603050405020304" pitchFamily="18" charset="0"/>
                        <a:cs typeface="NewAsterLTStd"/>
                      </a:endParaRPr>
                    </a:p>
                  </a:txBody>
                  <a:tcPr marL="68580" marR="68580" marT="0" marB="0"/>
                </a:tc>
                <a:extLst>
                  <a:ext uri="{0D108BD9-81ED-4DB2-BD59-A6C34878D82A}">
                    <a16:rowId xmlns:a16="http://schemas.microsoft.com/office/drawing/2014/main" val="1894798591"/>
                  </a:ext>
                </a:extLst>
              </a:tr>
              <a:tr h="802365">
                <a:tc>
                  <a:txBody>
                    <a:bodyPr/>
                    <a:lstStyle/>
                    <a:p>
                      <a:pPr marL="0" marR="0" indent="0" algn="l" fontAlgn="auto">
                        <a:lnSpc>
                          <a:spcPct val="107000"/>
                        </a:lnSpc>
                        <a:spcBef>
                          <a:spcPts val="0"/>
                        </a:spcBef>
                        <a:spcAft>
                          <a:spcPts val="0"/>
                        </a:spcAft>
                      </a:pPr>
                      <a:r>
                        <a:rPr lang="en-US" sz="1200">
                          <a:effectLst/>
                        </a:rPr>
                        <a:t>Phase Two:</a:t>
                      </a:r>
                      <a:endParaRPr lang="en-US" sz="1000">
                        <a:effectLst/>
                      </a:endParaRPr>
                    </a:p>
                    <a:p>
                      <a:pPr marL="0" marR="0" indent="0" algn="l" fontAlgn="auto">
                        <a:lnSpc>
                          <a:spcPct val="107000"/>
                        </a:lnSpc>
                        <a:spcBef>
                          <a:spcPts val="0"/>
                        </a:spcBef>
                        <a:spcAft>
                          <a:spcPts val="800"/>
                        </a:spcAft>
                      </a:pPr>
                      <a:r>
                        <a:rPr lang="en-US" sz="1200">
                          <a:effectLst/>
                        </a:rPr>
                        <a:t>Direct Analogy</a:t>
                      </a:r>
                      <a:endParaRPr lang="en-US" sz="1000">
                        <a:solidFill>
                          <a:srgbClr val="000000"/>
                        </a:solidFill>
                        <a:effectLst/>
                        <a:latin typeface="NewAsterLTStd"/>
                        <a:ea typeface="Times New Roman" panose="02020603050405020304" pitchFamily="18" charset="0"/>
                        <a:cs typeface="NewAsterLTStd"/>
                      </a:endParaRPr>
                    </a:p>
                  </a:txBody>
                  <a:tcPr marL="68580" marR="68580" marT="0" marB="0"/>
                </a:tc>
                <a:tc>
                  <a:txBody>
                    <a:bodyPr/>
                    <a:lstStyle/>
                    <a:p>
                      <a:pPr marL="0" marR="0" indent="0" algn="l" fontAlgn="auto">
                        <a:lnSpc>
                          <a:spcPct val="107000"/>
                        </a:lnSpc>
                        <a:spcBef>
                          <a:spcPts val="0"/>
                        </a:spcBef>
                        <a:spcAft>
                          <a:spcPts val="800"/>
                        </a:spcAft>
                      </a:pPr>
                      <a:r>
                        <a:rPr lang="en-US" sz="1200">
                          <a:effectLst/>
                        </a:rPr>
                        <a:t>Teacher suggests direct analogy and asks students to describe the analogy.</a:t>
                      </a:r>
                      <a:endParaRPr lang="en-US" sz="1000">
                        <a:solidFill>
                          <a:srgbClr val="000000"/>
                        </a:solidFill>
                        <a:effectLst/>
                        <a:latin typeface="NewAsterLTStd"/>
                        <a:ea typeface="Times New Roman" panose="02020603050405020304" pitchFamily="18" charset="0"/>
                        <a:cs typeface="NewAsterLTStd"/>
                      </a:endParaRPr>
                    </a:p>
                  </a:txBody>
                  <a:tcPr marL="68580" marR="68580" marT="0" marB="0"/>
                </a:tc>
                <a:extLst>
                  <a:ext uri="{0D108BD9-81ED-4DB2-BD59-A6C34878D82A}">
                    <a16:rowId xmlns:a16="http://schemas.microsoft.com/office/drawing/2014/main" val="6704397"/>
                  </a:ext>
                </a:extLst>
              </a:tr>
              <a:tr h="530380">
                <a:tc>
                  <a:txBody>
                    <a:bodyPr/>
                    <a:lstStyle/>
                    <a:p>
                      <a:pPr marL="0" marR="0" indent="0" algn="l" fontAlgn="auto">
                        <a:lnSpc>
                          <a:spcPct val="107000"/>
                        </a:lnSpc>
                        <a:spcBef>
                          <a:spcPts val="0"/>
                        </a:spcBef>
                        <a:spcAft>
                          <a:spcPts val="0"/>
                        </a:spcAft>
                      </a:pPr>
                      <a:r>
                        <a:rPr lang="en-US" sz="1200">
                          <a:effectLst/>
                        </a:rPr>
                        <a:t>Phase Three:</a:t>
                      </a:r>
                      <a:endParaRPr lang="en-US" sz="1000">
                        <a:effectLst/>
                      </a:endParaRPr>
                    </a:p>
                    <a:p>
                      <a:pPr marL="0" marR="0" indent="0" algn="l" fontAlgn="auto">
                        <a:lnSpc>
                          <a:spcPct val="107000"/>
                        </a:lnSpc>
                        <a:spcBef>
                          <a:spcPts val="0"/>
                        </a:spcBef>
                        <a:spcAft>
                          <a:spcPts val="800"/>
                        </a:spcAft>
                      </a:pPr>
                      <a:r>
                        <a:rPr lang="en-US" sz="1200">
                          <a:effectLst/>
                        </a:rPr>
                        <a:t>Personal Analogy</a:t>
                      </a:r>
                      <a:endParaRPr lang="en-US" sz="1000">
                        <a:solidFill>
                          <a:srgbClr val="000000"/>
                        </a:solidFill>
                        <a:effectLst/>
                        <a:latin typeface="NewAsterLTStd"/>
                        <a:ea typeface="Times New Roman" panose="02020603050405020304" pitchFamily="18" charset="0"/>
                        <a:cs typeface="NewAsterLTStd"/>
                      </a:endParaRPr>
                    </a:p>
                  </a:txBody>
                  <a:tcPr marL="68580" marR="68580" marT="0" marB="0"/>
                </a:tc>
                <a:tc>
                  <a:txBody>
                    <a:bodyPr/>
                    <a:lstStyle/>
                    <a:p>
                      <a:pPr marL="0" marR="0" indent="0" algn="l" fontAlgn="auto">
                        <a:lnSpc>
                          <a:spcPct val="107000"/>
                        </a:lnSpc>
                        <a:spcBef>
                          <a:spcPts val="0"/>
                        </a:spcBef>
                        <a:spcAft>
                          <a:spcPts val="800"/>
                        </a:spcAft>
                      </a:pPr>
                      <a:r>
                        <a:rPr lang="en-US" sz="1200">
                          <a:effectLst/>
                        </a:rPr>
                        <a:t>Teacher has students “become” the direct analogy.</a:t>
                      </a:r>
                      <a:endParaRPr lang="en-US" sz="1000">
                        <a:solidFill>
                          <a:srgbClr val="000000"/>
                        </a:solidFill>
                        <a:effectLst/>
                        <a:latin typeface="NewAsterLTStd"/>
                        <a:ea typeface="Times New Roman" panose="02020603050405020304" pitchFamily="18" charset="0"/>
                        <a:cs typeface="NewAsterLTStd"/>
                      </a:endParaRPr>
                    </a:p>
                  </a:txBody>
                  <a:tcPr marL="68580" marR="68580" marT="0" marB="0"/>
                </a:tc>
                <a:extLst>
                  <a:ext uri="{0D108BD9-81ED-4DB2-BD59-A6C34878D82A}">
                    <a16:rowId xmlns:a16="http://schemas.microsoft.com/office/drawing/2014/main" val="2958606545"/>
                  </a:ext>
                </a:extLst>
              </a:tr>
              <a:tr h="802365">
                <a:tc>
                  <a:txBody>
                    <a:bodyPr/>
                    <a:lstStyle/>
                    <a:p>
                      <a:pPr marL="0" marR="0" indent="0" algn="l" fontAlgn="auto">
                        <a:lnSpc>
                          <a:spcPct val="107000"/>
                        </a:lnSpc>
                        <a:spcBef>
                          <a:spcPts val="0"/>
                        </a:spcBef>
                        <a:spcAft>
                          <a:spcPts val="0"/>
                        </a:spcAft>
                      </a:pPr>
                      <a:r>
                        <a:rPr lang="en-US" sz="1200">
                          <a:effectLst/>
                        </a:rPr>
                        <a:t>Phase Four:</a:t>
                      </a:r>
                      <a:endParaRPr lang="en-US" sz="1000">
                        <a:effectLst/>
                      </a:endParaRPr>
                    </a:p>
                    <a:p>
                      <a:pPr marL="0" marR="0" indent="0" algn="l" fontAlgn="auto">
                        <a:lnSpc>
                          <a:spcPct val="107000"/>
                        </a:lnSpc>
                        <a:spcBef>
                          <a:spcPts val="0"/>
                        </a:spcBef>
                        <a:spcAft>
                          <a:spcPts val="800"/>
                        </a:spcAft>
                      </a:pPr>
                      <a:r>
                        <a:rPr lang="en-US" sz="1200">
                          <a:effectLst/>
                        </a:rPr>
                        <a:t>Comparing Analogies</a:t>
                      </a:r>
                      <a:endParaRPr lang="en-US" sz="1000">
                        <a:solidFill>
                          <a:srgbClr val="000000"/>
                        </a:solidFill>
                        <a:effectLst/>
                        <a:latin typeface="NewAsterLTStd"/>
                        <a:ea typeface="Times New Roman" panose="02020603050405020304" pitchFamily="18" charset="0"/>
                        <a:cs typeface="NewAsterLTStd"/>
                      </a:endParaRPr>
                    </a:p>
                  </a:txBody>
                  <a:tcPr marL="68580" marR="68580" marT="0" marB="0"/>
                </a:tc>
                <a:tc>
                  <a:txBody>
                    <a:bodyPr/>
                    <a:lstStyle/>
                    <a:p>
                      <a:pPr marL="0" marR="0" indent="0" algn="l" fontAlgn="auto">
                        <a:lnSpc>
                          <a:spcPct val="107000"/>
                        </a:lnSpc>
                        <a:spcBef>
                          <a:spcPts val="0"/>
                        </a:spcBef>
                        <a:spcAft>
                          <a:spcPts val="800"/>
                        </a:spcAft>
                      </a:pPr>
                      <a:r>
                        <a:rPr lang="en-US" sz="1200">
                          <a:effectLst/>
                        </a:rPr>
                        <a:t>Students identify and explain the points of similarity between the new material and the direct analogy.</a:t>
                      </a:r>
                      <a:endParaRPr lang="en-US" sz="1000">
                        <a:solidFill>
                          <a:srgbClr val="000000"/>
                        </a:solidFill>
                        <a:effectLst/>
                        <a:latin typeface="NewAsterLTStd"/>
                        <a:ea typeface="Times New Roman" panose="02020603050405020304" pitchFamily="18" charset="0"/>
                        <a:cs typeface="NewAsterLTStd"/>
                      </a:endParaRPr>
                    </a:p>
                  </a:txBody>
                  <a:tcPr marL="68580" marR="68580" marT="0" marB="0"/>
                </a:tc>
                <a:extLst>
                  <a:ext uri="{0D108BD9-81ED-4DB2-BD59-A6C34878D82A}">
                    <a16:rowId xmlns:a16="http://schemas.microsoft.com/office/drawing/2014/main" val="130213569"/>
                  </a:ext>
                </a:extLst>
              </a:tr>
              <a:tr h="802365">
                <a:tc>
                  <a:txBody>
                    <a:bodyPr/>
                    <a:lstStyle/>
                    <a:p>
                      <a:pPr marL="0" marR="0" indent="0" algn="l" fontAlgn="auto">
                        <a:lnSpc>
                          <a:spcPct val="107000"/>
                        </a:lnSpc>
                        <a:spcBef>
                          <a:spcPts val="0"/>
                        </a:spcBef>
                        <a:spcAft>
                          <a:spcPts val="0"/>
                        </a:spcAft>
                      </a:pPr>
                      <a:r>
                        <a:rPr lang="en-US" sz="1200">
                          <a:effectLst/>
                        </a:rPr>
                        <a:t>Phase Five:</a:t>
                      </a:r>
                      <a:endParaRPr lang="en-US" sz="1000">
                        <a:effectLst/>
                      </a:endParaRPr>
                    </a:p>
                    <a:p>
                      <a:pPr marL="0" marR="0" indent="0" algn="l" fontAlgn="auto">
                        <a:lnSpc>
                          <a:spcPct val="107000"/>
                        </a:lnSpc>
                        <a:spcBef>
                          <a:spcPts val="0"/>
                        </a:spcBef>
                        <a:spcAft>
                          <a:spcPts val="800"/>
                        </a:spcAft>
                      </a:pPr>
                      <a:r>
                        <a:rPr lang="en-US" sz="1200">
                          <a:effectLst/>
                        </a:rPr>
                        <a:t>Explaining Differences</a:t>
                      </a:r>
                      <a:endParaRPr lang="en-US" sz="1000">
                        <a:solidFill>
                          <a:srgbClr val="000000"/>
                        </a:solidFill>
                        <a:effectLst/>
                        <a:latin typeface="NewAsterLTStd"/>
                        <a:ea typeface="Times New Roman" panose="02020603050405020304" pitchFamily="18" charset="0"/>
                        <a:cs typeface="NewAsterLTStd"/>
                      </a:endParaRPr>
                    </a:p>
                  </a:txBody>
                  <a:tcPr marL="68580" marR="68580" marT="0" marB="0"/>
                </a:tc>
                <a:tc>
                  <a:txBody>
                    <a:bodyPr/>
                    <a:lstStyle/>
                    <a:p>
                      <a:pPr marL="0" marR="0" indent="0" algn="l" fontAlgn="auto">
                        <a:lnSpc>
                          <a:spcPct val="107000"/>
                        </a:lnSpc>
                        <a:spcBef>
                          <a:spcPts val="0"/>
                        </a:spcBef>
                        <a:spcAft>
                          <a:spcPts val="800"/>
                        </a:spcAft>
                      </a:pPr>
                      <a:r>
                        <a:rPr lang="en-US" sz="1200">
                          <a:effectLst/>
                        </a:rPr>
                        <a:t>Students explain where the analogy does not fit.</a:t>
                      </a:r>
                      <a:endParaRPr lang="en-US" sz="1000">
                        <a:solidFill>
                          <a:srgbClr val="000000"/>
                        </a:solidFill>
                        <a:effectLst/>
                        <a:latin typeface="NewAsterLTStd"/>
                        <a:ea typeface="Times New Roman" panose="02020603050405020304" pitchFamily="18" charset="0"/>
                        <a:cs typeface="NewAsterLTStd"/>
                      </a:endParaRPr>
                    </a:p>
                  </a:txBody>
                  <a:tcPr marL="68580" marR="68580" marT="0" marB="0"/>
                </a:tc>
                <a:extLst>
                  <a:ext uri="{0D108BD9-81ED-4DB2-BD59-A6C34878D82A}">
                    <a16:rowId xmlns:a16="http://schemas.microsoft.com/office/drawing/2014/main" val="4170111426"/>
                  </a:ext>
                </a:extLst>
              </a:tr>
              <a:tr h="530380">
                <a:tc>
                  <a:txBody>
                    <a:bodyPr/>
                    <a:lstStyle/>
                    <a:p>
                      <a:pPr marL="0" marR="0" indent="0" algn="l" fontAlgn="auto">
                        <a:lnSpc>
                          <a:spcPct val="107000"/>
                        </a:lnSpc>
                        <a:spcBef>
                          <a:spcPts val="0"/>
                        </a:spcBef>
                        <a:spcAft>
                          <a:spcPts val="0"/>
                        </a:spcAft>
                      </a:pPr>
                      <a:r>
                        <a:rPr lang="en-US" sz="1200">
                          <a:effectLst/>
                        </a:rPr>
                        <a:t>Phase Six:</a:t>
                      </a:r>
                      <a:endParaRPr lang="en-US" sz="1000">
                        <a:effectLst/>
                      </a:endParaRPr>
                    </a:p>
                    <a:p>
                      <a:pPr marL="0" marR="0" indent="0" algn="l" fontAlgn="auto">
                        <a:lnSpc>
                          <a:spcPct val="107000"/>
                        </a:lnSpc>
                        <a:spcBef>
                          <a:spcPts val="0"/>
                        </a:spcBef>
                        <a:spcAft>
                          <a:spcPts val="800"/>
                        </a:spcAft>
                      </a:pPr>
                      <a:r>
                        <a:rPr lang="en-US" sz="1200">
                          <a:effectLst/>
                        </a:rPr>
                        <a:t>Exploration</a:t>
                      </a:r>
                      <a:endParaRPr lang="en-US" sz="1000">
                        <a:solidFill>
                          <a:srgbClr val="000000"/>
                        </a:solidFill>
                        <a:effectLst/>
                        <a:latin typeface="NewAsterLTStd"/>
                        <a:ea typeface="Times New Roman" panose="02020603050405020304" pitchFamily="18" charset="0"/>
                        <a:cs typeface="NewAsterLTStd"/>
                      </a:endParaRPr>
                    </a:p>
                  </a:txBody>
                  <a:tcPr marL="68580" marR="68580" marT="0" marB="0"/>
                </a:tc>
                <a:tc>
                  <a:txBody>
                    <a:bodyPr/>
                    <a:lstStyle/>
                    <a:p>
                      <a:pPr marL="0" marR="0" indent="0" algn="l" fontAlgn="auto">
                        <a:lnSpc>
                          <a:spcPct val="107000"/>
                        </a:lnSpc>
                        <a:spcBef>
                          <a:spcPts val="0"/>
                        </a:spcBef>
                        <a:spcAft>
                          <a:spcPts val="800"/>
                        </a:spcAft>
                      </a:pPr>
                      <a:r>
                        <a:rPr lang="en-US" sz="1200">
                          <a:effectLst/>
                        </a:rPr>
                        <a:t>Students reexplore the original topic on its own terms.</a:t>
                      </a:r>
                      <a:endParaRPr lang="en-US" sz="1000">
                        <a:solidFill>
                          <a:srgbClr val="000000"/>
                        </a:solidFill>
                        <a:effectLst/>
                        <a:latin typeface="NewAsterLTStd"/>
                        <a:ea typeface="Times New Roman" panose="02020603050405020304" pitchFamily="18" charset="0"/>
                        <a:cs typeface="NewAsterLTStd"/>
                      </a:endParaRPr>
                    </a:p>
                  </a:txBody>
                  <a:tcPr marL="68580" marR="68580" marT="0" marB="0"/>
                </a:tc>
                <a:extLst>
                  <a:ext uri="{0D108BD9-81ED-4DB2-BD59-A6C34878D82A}">
                    <a16:rowId xmlns:a16="http://schemas.microsoft.com/office/drawing/2014/main" val="3283745653"/>
                  </a:ext>
                </a:extLst>
              </a:tr>
              <a:tr h="802365">
                <a:tc>
                  <a:txBody>
                    <a:bodyPr/>
                    <a:lstStyle/>
                    <a:p>
                      <a:pPr marL="0" marR="0" indent="0" algn="l" fontAlgn="auto">
                        <a:lnSpc>
                          <a:spcPct val="107000"/>
                        </a:lnSpc>
                        <a:spcBef>
                          <a:spcPts val="0"/>
                        </a:spcBef>
                        <a:spcAft>
                          <a:spcPts val="800"/>
                        </a:spcAft>
                      </a:pPr>
                      <a:r>
                        <a:rPr lang="en-US" sz="1200">
                          <a:effectLst/>
                        </a:rPr>
                        <a:t>Phase Seven: Generating Direct Analogies</a:t>
                      </a:r>
                      <a:endParaRPr lang="en-US" sz="1000">
                        <a:solidFill>
                          <a:srgbClr val="000000"/>
                        </a:solidFill>
                        <a:effectLst/>
                        <a:latin typeface="NewAsterLTStd"/>
                        <a:ea typeface="Times New Roman" panose="02020603050405020304" pitchFamily="18" charset="0"/>
                        <a:cs typeface="NewAsterLTStd"/>
                      </a:endParaRPr>
                    </a:p>
                  </a:txBody>
                  <a:tcPr marL="68580" marR="68580" marT="0" marB="0"/>
                </a:tc>
                <a:tc>
                  <a:txBody>
                    <a:bodyPr/>
                    <a:lstStyle/>
                    <a:p>
                      <a:pPr marL="0" marR="0" indent="0" algn="l" fontAlgn="auto">
                        <a:lnSpc>
                          <a:spcPct val="107000"/>
                        </a:lnSpc>
                        <a:spcBef>
                          <a:spcPts val="0"/>
                        </a:spcBef>
                        <a:spcAft>
                          <a:spcPts val="800"/>
                        </a:spcAft>
                      </a:pPr>
                      <a:r>
                        <a:rPr lang="en-US" sz="1200" dirty="0">
                          <a:effectLst/>
                        </a:rPr>
                        <a:t>Students provide their own direct analogy and explore their understandings of them.</a:t>
                      </a:r>
                      <a:endParaRPr lang="en-US" sz="1000" dirty="0">
                        <a:solidFill>
                          <a:srgbClr val="000000"/>
                        </a:solidFill>
                        <a:effectLst/>
                        <a:latin typeface="NewAsterLTStd"/>
                        <a:ea typeface="Times New Roman" panose="02020603050405020304" pitchFamily="18" charset="0"/>
                        <a:cs typeface="NewAsterLTStd"/>
                      </a:endParaRPr>
                    </a:p>
                  </a:txBody>
                  <a:tcPr marL="68580" marR="68580" marT="0" marB="0"/>
                </a:tc>
                <a:extLst>
                  <a:ext uri="{0D108BD9-81ED-4DB2-BD59-A6C34878D82A}">
                    <a16:rowId xmlns:a16="http://schemas.microsoft.com/office/drawing/2014/main" val="1303466010"/>
                  </a:ext>
                </a:extLst>
              </a:tr>
            </a:tbl>
          </a:graphicData>
        </a:graphic>
      </p:graphicFrame>
    </p:spTree>
    <p:extLst>
      <p:ext uri="{BB962C8B-B14F-4D97-AF65-F5344CB8AC3E}">
        <p14:creationId xmlns:p14="http://schemas.microsoft.com/office/powerpoint/2010/main" val="23994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0E70-BB0D-9280-B6D2-DC18A6B68B0C}"/>
              </a:ext>
            </a:extLst>
          </p:cNvPr>
          <p:cNvSpPr>
            <a:spLocks noGrp="1"/>
          </p:cNvSpPr>
          <p:nvPr>
            <p:ph type="title"/>
          </p:nvPr>
        </p:nvSpPr>
        <p:spPr>
          <a:xfrm>
            <a:off x="685101" y="316290"/>
            <a:ext cx="6347714" cy="838200"/>
          </a:xfrm>
        </p:spPr>
        <p:txBody>
          <a:bodyPr>
            <a:noAutofit/>
          </a:bodyPr>
          <a:lstStyle/>
          <a:p>
            <a:r>
              <a:rPr lang="en-US" sz="2400" b="1" dirty="0">
                <a:solidFill>
                  <a:schemeClr val="accent2">
                    <a:lumMod val="75000"/>
                  </a:schemeClr>
                </a:solidFill>
                <a:effectLst/>
                <a:latin typeface="Times New Roman" panose="02020603050405020304" pitchFamily="18" charset="0"/>
                <a:ea typeface="Lucida Sans" panose="020B0602030504020204" pitchFamily="34" charset="0"/>
                <a:cs typeface="Lucida Sans" panose="020B0602030504020204" pitchFamily="34" charset="0"/>
              </a:rPr>
              <a:t>Figure 7.2 Instructional and Nurturant Effects </a:t>
            </a:r>
            <a:br>
              <a:rPr lang="en-US" sz="2400" b="1" dirty="0">
                <a:solidFill>
                  <a:schemeClr val="accent2">
                    <a:lumMod val="75000"/>
                  </a:schemeClr>
                </a:solidFill>
                <a:effectLst/>
                <a:latin typeface="Times New Roman" panose="02020603050405020304" pitchFamily="18" charset="0"/>
                <a:ea typeface="Lucida Sans" panose="020B0602030504020204" pitchFamily="34" charset="0"/>
                <a:cs typeface="Lucida Sans" panose="020B0602030504020204" pitchFamily="34" charset="0"/>
              </a:rPr>
            </a:br>
            <a:r>
              <a:rPr lang="en-US" sz="2400" b="1" dirty="0">
                <a:solidFill>
                  <a:schemeClr val="accent2">
                    <a:lumMod val="75000"/>
                  </a:schemeClr>
                </a:solidFill>
                <a:effectLst/>
                <a:latin typeface="Times New Roman" panose="02020603050405020304" pitchFamily="18" charset="0"/>
                <a:ea typeface="Lucida Sans" panose="020B0602030504020204" pitchFamily="34" charset="0"/>
                <a:cs typeface="Lucida Sans" panose="020B0602030504020204" pitchFamily="34" charset="0"/>
              </a:rPr>
              <a:t>                  of the </a:t>
            </a:r>
            <a:r>
              <a:rPr lang="en-US" sz="2400" b="1" dirty="0" err="1">
                <a:solidFill>
                  <a:schemeClr val="accent2">
                    <a:lumMod val="75000"/>
                  </a:schemeClr>
                </a:solidFill>
                <a:effectLst/>
                <a:latin typeface="Times New Roman" panose="02020603050405020304" pitchFamily="18" charset="0"/>
                <a:ea typeface="Lucida Sans" panose="020B0602030504020204" pitchFamily="34" charset="0"/>
                <a:cs typeface="Lucida Sans" panose="020B0602030504020204" pitchFamily="34" charset="0"/>
              </a:rPr>
              <a:t>Synectics</a:t>
            </a:r>
            <a:r>
              <a:rPr lang="en-US" sz="2400" b="1" dirty="0">
                <a:solidFill>
                  <a:schemeClr val="accent2">
                    <a:lumMod val="75000"/>
                  </a:schemeClr>
                </a:solidFill>
                <a:effectLst/>
                <a:latin typeface="Times New Roman" panose="02020603050405020304" pitchFamily="18" charset="0"/>
                <a:ea typeface="Lucida Sans" panose="020B0602030504020204" pitchFamily="34" charset="0"/>
                <a:cs typeface="Lucida Sans" panose="020B0602030504020204" pitchFamily="34" charset="0"/>
              </a:rPr>
              <a:t> Model</a:t>
            </a:r>
            <a:br>
              <a:rPr lang="en-US" sz="2400" dirty="0">
                <a:effectLst/>
                <a:latin typeface="Lucida Sans" panose="020B0602030504020204" pitchFamily="34" charset="0"/>
                <a:ea typeface="Lucida Sans" panose="020B0602030504020204" pitchFamily="34" charset="0"/>
                <a:cs typeface="Lucida Sans" panose="020B0602030504020204" pitchFamily="34" charset="0"/>
              </a:rPr>
            </a:br>
            <a:endParaRPr lang="en-US" sz="2400" dirty="0"/>
          </a:p>
        </p:txBody>
      </p:sp>
      <p:grpSp>
        <p:nvGrpSpPr>
          <p:cNvPr id="4" name="Group 3">
            <a:extLst>
              <a:ext uri="{FF2B5EF4-FFF2-40B4-BE49-F238E27FC236}">
                <a16:creationId xmlns:a16="http://schemas.microsoft.com/office/drawing/2014/main" id="{FBB3AC1E-1FA3-2052-802E-2873F01FB158}"/>
              </a:ext>
            </a:extLst>
          </p:cNvPr>
          <p:cNvGrpSpPr>
            <a:grpSpLocks/>
          </p:cNvGrpSpPr>
          <p:nvPr/>
        </p:nvGrpSpPr>
        <p:grpSpPr bwMode="auto">
          <a:xfrm>
            <a:off x="1676401" y="1676400"/>
            <a:ext cx="4343400" cy="4191000"/>
            <a:chOff x="5" y="5"/>
            <a:chExt cx="6001" cy="5972"/>
          </a:xfrm>
        </p:grpSpPr>
        <p:sp>
          <p:nvSpPr>
            <p:cNvPr id="5" name="docshape9">
              <a:extLst>
                <a:ext uri="{FF2B5EF4-FFF2-40B4-BE49-F238E27FC236}">
                  <a16:creationId xmlns:a16="http://schemas.microsoft.com/office/drawing/2014/main" id="{0DE32F27-F1BE-A4C1-FFBE-EF5471B8E905}"/>
                </a:ext>
              </a:extLst>
            </p:cNvPr>
            <p:cNvSpPr>
              <a:spLocks/>
            </p:cNvSpPr>
            <p:nvPr/>
          </p:nvSpPr>
          <p:spPr bwMode="auto">
            <a:xfrm>
              <a:off x="5" y="550"/>
              <a:ext cx="6000" cy="4882"/>
            </a:xfrm>
            <a:custGeom>
              <a:avLst/>
              <a:gdLst>
                <a:gd name="T0" fmla="+- 0 5 5"/>
                <a:gd name="T1" fmla="*/ T0 w 6000"/>
                <a:gd name="T2" fmla="+- 0 554 551"/>
                <a:gd name="T3" fmla="*/ 554 h 4882"/>
                <a:gd name="T4" fmla="+- 0 2335 5"/>
                <a:gd name="T5" fmla="*/ T4 w 6000"/>
                <a:gd name="T6" fmla="+- 0 2801 551"/>
                <a:gd name="T7" fmla="*/ 2801 h 4882"/>
                <a:gd name="T8" fmla="+- 0 1995 5"/>
                <a:gd name="T9" fmla="*/ T8 w 6000"/>
                <a:gd name="T10" fmla="+- 0 551 551"/>
                <a:gd name="T11" fmla="*/ 551 h 4882"/>
                <a:gd name="T12" fmla="+- 0 2633 5"/>
                <a:gd name="T13" fmla="*/ T12 w 6000"/>
                <a:gd name="T14" fmla="+- 0 2405 551"/>
                <a:gd name="T15" fmla="*/ 2405 h 4882"/>
                <a:gd name="T16" fmla="+- 0 4005 5"/>
                <a:gd name="T17" fmla="*/ T16 w 6000"/>
                <a:gd name="T18" fmla="+- 0 561 551"/>
                <a:gd name="T19" fmla="*/ 561 h 4882"/>
                <a:gd name="T20" fmla="+- 0 3371 5"/>
                <a:gd name="T21" fmla="*/ T20 w 6000"/>
                <a:gd name="T22" fmla="+- 0 2405 551"/>
                <a:gd name="T23" fmla="*/ 2405 h 4882"/>
                <a:gd name="T24" fmla="+- 0 6005 5"/>
                <a:gd name="T25" fmla="*/ T24 w 6000"/>
                <a:gd name="T26" fmla="+- 0 554 551"/>
                <a:gd name="T27" fmla="*/ 554 h 4882"/>
                <a:gd name="T28" fmla="+- 0 3667 5"/>
                <a:gd name="T29" fmla="*/ T28 w 6000"/>
                <a:gd name="T30" fmla="+- 0 2795 551"/>
                <a:gd name="T31" fmla="*/ 2795 h 4882"/>
                <a:gd name="T32" fmla="+- 0 5 5"/>
                <a:gd name="T33" fmla="*/ T32 w 6000"/>
                <a:gd name="T34" fmla="+- 0 5427 551"/>
                <a:gd name="T35" fmla="*/ 5427 h 4882"/>
                <a:gd name="T36" fmla="+- 0 2335 5"/>
                <a:gd name="T37" fmla="*/ T36 w 6000"/>
                <a:gd name="T38" fmla="+- 0 3182 551"/>
                <a:gd name="T39" fmla="*/ 3182 h 4882"/>
                <a:gd name="T40" fmla="+- 0 1995 5"/>
                <a:gd name="T41" fmla="*/ T40 w 6000"/>
                <a:gd name="T42" fmla="+- 0 5432 551"/>
                <a:gd name="T43" fmla="*/ 5432 h 4882"/>
                <a:gd name="T44" fmla="+- 0 2633 5"/>
                <a:gd name="T45" fmla="*/ T44 w 6000"/>
                <a:gd name="T46" fmla="+- 0 3578 551"/>
                <a:gd name="T47" fmla="*/ 3578 h 4882"/>
                <a:gd name="T48" fmla="+- 0 4005 5"/>
                <a:gd name="T49" fmla="*/ T48 w 6000"/>
                <a:gd name="T50" fmla="+- 0 5422 551"/>
                <a:gd name="T51" fmla="*/ 5422 h 4882"/>
                <a:gd name="T52" fmla="+- 0 3371 5"/>
                <a:gd name="T53" fmla="*/ T52 w 6000"/>
                <a:gd name="T54" fmla="+- 0 3578 551"/>
                <a:gd name="T55" fmla="*/ 3578 h 4882"/>
                <a:gd name="T56" fmla="+- 0 6004 5"/>
                <a:gd name="T57" fmla="*/ T56 w 6000"/>
                <a:gd name="T58" fmla="+- 0 5425 551"/>
                <a:gd name="T59" fmla="*/ 5425 h 4882"/>
                <a:gd name="T60" fmla="+- 0 3667 5"/>
                <a:gd name="T61" fmla="*/ T60 w 6000"/>
                <a:gd name="T62" fmla="+- 0 3188 551"/>
                <a:gd name="T63" fmla="*/ 3188 h 48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000" h="4882">
                  <a:moveTo>
                    <a:pt x="0" y="3"/>
                  </a:moveTo>
                  <a:lnTo>
                    <a:pt x="2330" y="2250"/>
                  </a:lnTo>
                  <a:moveTo>
                    <a:pt x="1990" y="0"/>
                  </a:moveTo>
                  <a:lnTo>
                    <a:pt x="2628" y="1854"/>
                  </a:lnTo>
                  <a:moveTo>
                    <a:pt x="4000" y="10"/>
                  </a:moveTo>
                  <a:lnTo>
                    <a:pt x="3366" y="1854"/>
                  </a:lnTo>
                  <a:moveTo>
                    <a:pt x="6000" y="3"/>
                  </a:moveTo>
                  <a:lnTo>
                    <a:pt x="3662" y="2244"/>
                  </a:lnTo>
                  <a:moveTo>
                    <a:pt x="0" y="4876"/>
                  </a:moveTo>
                  <a:lnTo>
                    <a:pt x="2330" y="2631"/>
                  </a:lnTo>
                  <a:moveTo>
                    <a:pt x="1990" y="4881"/>
                  </a:moveTo>
                  <a:lnTo>
                    <a:pt x="2628" y="3027"/>
                  </a:lnTo>
                  <a:moveTo>
                    <a:pt x="4000" y="4871"/>
                  </a:moveTo>
                  <a:lnTo>
                    <a:pt x="3366" y="3027"/>
                  </a:lnTo>
                  <a:moveTo>
                    <a:pt x="5999" y="4874"/>
                  </a:moveTo>
                  <a:lnTo>
                    <a:pt x="3662" y="2637"/>
                  </a:lnTo>
                </a:path>
              </a:pathLst>
            </a:custGeom>
            <a:noFill/>
            <a:ln w="6350">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6" name="docshape10">
              <a:extLst>
                <a:ext uri="{FF2B5EF4-FFF2-40B4-BE49-F238E27FC236}">
                  <a16:creationId xmlns:a16="http://schemas.microsoft.com/office/drawing/2014/main" id="{25470106-D046-5F84-2053-389B48E599D7}"/>
                </a:ext>
              </a:extLst>
            </p:cNvPr>
            <p:cNvSpPr>
              <a:spLocks/>
            </p:cNvSpPr>
            <p:nvPr/>
          </p:nvSpPr>
          <p:spPr bwMode="auto">
            <a:xfrm>
              <a:off x="2314" y="2300"/>
              <a:ext cx="1382" cy="1382"/>
            </a:xfrm>
            <a:custGeom>
              <a:avLst/>
              <a:gdLst>
                <a:gd name="T0" fmla="+- 0 3005 2315"/>
                <a:gd name="T1" fmla="*/ T0 w 1382"/>
                <a:gd name="T2" fmla="+- 0 2300 2300"/>
                <a:gd name="T3" fmla="*/ 2300 h 1382"/>
                <a:gd name="T4" fmla="+- 0 2930 2315"/>
                <a:gd name="T5" fmla="*/ T4 w 1382"/>
                <a:gd name="T6" fmla="+- 0 2304 2300"/>
                <a:gd name="T7" fmla="*/ 2304 h 1382"/>
                <a:gd name="T8" fmla="+- 0 2857 2315"/>
                <a:gd name="T9" fmla="*/ T8 w 1382"/>
                <a:gd name="T10" fmla="+- 0 2316 2300"/>
                <a:gd name="T11" fmla="*/ 2316 h 1382"/>
                <a:gd name="T12" fmla="+- 0 2787 2315"/>
                <a:gd name="T13" fmla="*/ T12 w 1382"/>
                <a:gd name="T14" fmla="+- 0 2335 2300"/>
                <a:gd name="T15" fmla="*/ 2335 h 1382"/>
                <a:gd name="T16" fmla="+- 0 2720 2315"/>
                <a:gd name="T17" fmla="*/ T16 w 1382"/>
                <a:gd name="T18" fmla="+- 0 2362 2300"/>
                <a:gd name="T19" fmla="*/ 2362 h 1382"/>
                <a:gd name="T20" fmla="+- 0 2657 2315"/>
                <a:gd name="T21" fmla="*/ T20 w 1382"/>
                <a:gd name="T22" fmla="+- 0 2395 2300"/>
                <a:gd name="T23" fmla="*/ 2395 h 1382"/>
                <a:gd name="T24" fmla="+- 0 2597 2315"/>
                <a:gd name="T25" fmla="*/ T24 w 1382"/>
                <a:gd name="T26" fmla="+- 0 2434 2300"/>
                <a:gd name="T27" fmla="*/ 2434 h 1382"/>
                <a:gd name="T28" fmla="+- 0 2543 2315"/>
                <a:gd name="T29" fmla="*/ T28 w 1382"/>
                <a:gd name="T30" fmla="+- 0 2478 2300"/>
                <a:gd name="T31" fmla="*/ 2478 h 1382"/>
                <a:gd name="T32" fmla="+- 0 2493 2315"/>
                <a:gd name="T33" fmla="*/ T32 w 1382"/>
                <a:gd name="T34" fmla="+- 0 2528 2300"/>
                <a:gd name="T35" fmla="*/ 2528 h 1382"/>
                <a:gd name="T36" fmla="+- 0 2448 2315"/>
                <a:gd name="T37" fmla="*/ T36 w 1382"/>
                <a:gd name="T38" fmla="+- 0 2583 2300"/>
                <a:gd name="T39" fmla="*/ 2583 h 1382"/>
                <a:gd name="T40" fmla="+- 0 2409 2315"/>
                <a:gd name="T41" fmla="*/ T40 w 1382"/>
                <a:gd name="T42" fmla="+- 0 2642 2300"/>
                <a:gd name="T43" fmla="*/ 2642 h 1382"/>
                <a:gd name="T44" fmla="+- 0 2376 2315"/>
                <a:gd name="T45" fmla="*/ T44 w 1382"/>
                <a:gd name="T46" fmla="+- 0 2706 2300"/>
                <a:gd name="T47" fmla="*/ 2706 h 1382"/>
                <a:gd name="T48" fmla="+- 0 2350 2315"/>
                <a:gd name="T49" fmla="*/ T48 w 1382"/>
                <a:gd name="T50" fmla="+- 0 2773 2300"/>
                <a:gd name="T51" fmla="*/ 2773 h 1382"/>
                <a:gd name="T52" fmla="+- 0 2330 2315"/>
                <a:gd name="T53" fmla="*/ T52 w 1382"/>
                <a:gd name="T54" fmla="+- 0 2843 2300"/>
                <a:gd name="T55" fmla="*/ 2843 h 1382"/>
                <a:gd name="T56" fmla="+- 0 2319 2315"/>
                <a:gd name="T57" fmla="*/ T56 w 1382"/>
                <a:gd name="T58" fmla="+- 0 2916 2300"/>
                <a:gd name="T59" fmla="*/ 2916 h 1382"/>
                <a:gd name="T60" fmla="+- 0 2315 2315"/>
                <a:gd name="T61" fmla="*/ T60 w 1382"/>
                <a:gd name="T62" fmla="+- 0 2991 2300"/>
                <a:gd name="T63" fmla="*/ 2991 h 1382"/>
                <a:gd name="T64" fmla="+- 0 2319 2315"/>
                <a:gd name="T65" fmla="*/ T64 w 1382"/>
                <a:gd name="T66" fmla="+- 0 3066 2300"/>
                <a:gd name="T67" fmla="*/ 3066 h 1382"/>
                <a:gd name="T68" fmla="+- 0 2330 2315"/>
                <a:gd name="T69" fmla="*/ T68 w 1382"/>
                <a:gd name="T70" fmla="+- 0 3139 2300"/>
                <a:gd name="T71" fmla="*/ 3139 h 1382"/>
                <a:gd name="T72" fmla="+- 0 2350 2315"/>
                <a:gd name="T73" fmla="*/ T72 w 1382"/>
                <a:gd name="T74" fmla="+- 0 3209 2300"/>
                <a:gd name="T75" fmla="*/ 3209 h 1382"/>
                <a:gd name="T76" fmla="+- 0 2376 2315"/>
                <a:gd name="T77" fmla="*/ T76 w 1382"/>
                <a:gd name="T78" fmla="+- 0 3276 2300"/>
                <a:gd name="T79" fmla="*/ 3276 h 1382"/>
                <a:gd name="T80" fmla="+- 0 2409 2315"/>
                <a:gd name="T81" fmla="*/ T80 w 1382"/>
                <a:gd name="T82" fmla="+- 0 3340 2300"/>
                <a:gd name="T83" fmla="*/ 3340 h 1382"/>
                <a:gd name="T84" fmla="+- 0 2448 2315"/>
                <a:gd name="T85" fmla="*/ T84 w 1382"/>
                <a:gd name="T86" fmla="+- 0 3399 2300"/>
                <a:gd name="T87" fmla="*/ 3399 h 1382"/>
                <a:gd name="T88" fmla="+- 0 2493 2315"/>
                <a:gd name="T89" fmla="*/ T88 w 1382"/>
                <a:gd name="T90" fmla="+- 0 3454 2300"/>
                <a:gd name="T91" fmla="*/ 3454 h 1382"/>
                <a:gd name="T92" fmla="+- 0 2543 2315"/>
                <a:gd name="T93" fmla="*/ T92 w 1382"/>
                <a:gd name="T94" fmla="+- 0 3504 2300"/>
                <a:gd name="T95" fmla="*/ 3504 h 1382"/>
                <a:gd name="T96" fmla="+- 0 2597 2315"/>
                <a:gd name="T97" fmla="*/ T96 w 1382"/>
                <a:gd name="T98" fmla="+- 0 3549 2300"/>
                <a:gd name="T99" fmla="*/ 3549 h 1382"/>
                <a:gd name="T100" fmla="+- 0 2657 2315"/>
                <a:gd name="T101" fmla="*/ T100 w 1382"/>
                <a:gd name="T102" fmla="+- 0 3588 2300"/>
                <a:gd name="T103" fmla="*/ 3588 h 1382"/>
                <a:gd name="T104" fmla="+- 0 2720 2315"/>
                <a:gd name="T105" fmla="*/ T104 w 1382"/>
                <a:gd name="T106" fmla="+- 0 3620 2300"/>
                <a:gd name="T107" fmla="*/ 3620 h 1382"/>
                <a:gd name="T108" fmla="+- 0 2787 2315"/>
                <a:gd name="T109" fmla="*/ T108 w 1382"/>
                <a:gd name="T110" fmla="+- 0 3647 2300"/>
                <a:gd name="T111" fmla="*/ 3647 h 1382"/>
                <a:gd name="T112" fmla="+- 0 2857 2315"/>
                <a:gd name="T113" fmla="*/ T112 w 1382"/>
                <a:gd name="T114" fmla="+- 0 3666 2300"/>
                <a:gd name="T115" fmla="*/ 3666 h 1382"/>
                <a:gd name="T116" fmla="+- 0 2930 2315"/>
                <a:gd name="T117" fmla="*/ T116 w 1382"/>
                <a:gd name="T118" fmla="+- 0 3678 2300"/>
                <a:gd name="T119" fmla="*/ 3678 h 1382"/>
                <a:gd name="T120" fmla="+- 0 3005 2315"/>
                <a:gd name="T121" fmla="*/ T120 w 1382"/>
                <a:gd name="T122" fmla="+- 0 3682 2300"/>
                <a:gd name="T123" fmla="*/ 3682 h 1382"/>
                <a:gd name="T124" fmla="+- 0 3081 2315"/>
                <a:gd name="T125" fmla="*/ T124 w 1382"/>
                <a:gd name="T126" fmla="+- 0 3678 2300"/>
                <a:gd name="T127" fmla="*/ 3678 h 1382"/>
                <a:gd name="T128" fmla="+- 0 3154 2315"/>
                <a:gd name="T129" fmla="*/ T128 w 1382"/>
                <a:gd name="T130" fmla="+- 0 3666 2300"/>
                <a:gd name="T131" fmla="*/ 3666 h 1382"/>
                <a:gd name="T132" fmla="+- 0 3224 2315"/>
                <a:gd name="T133" fmla="*/ T132 w 1382"/>
                <a:gd name="T134" fmla="+- 0 3647 2300"/>
                <a:gd name="T135" fmla="*/ 3647 h 1382"/>
                <a:gd name="T136" fmla="+- 0 3291 2315"/>
                <a:gd name="T137" fmla="*/ T136 w 1382"/>
                <a:gd name="T138" fmla="+- 0 3620 2300"/>
                <a:gd name="T139" fmla="*/ 3620 h 1382"/>
                <a:gd name="T140" fmla="+- 0 3354 2315"/>
                <a:gd name="T141" fmla="*/ T140 w 1382"/>
                <a:gd name="T142" fmla="+- 0 3588 2300"/>
                <a:gd name="T143" fmla="*/ 3588 h 1382"/>
                <a:gd name="T144" fmla="+- 0 3413 2315"/>
                <a:gd name="T145" fmla="*/ T144 w 1382"/>
                <a:gd name="T146" fmla="+- 0 3549 2300"/>
                <a:gd name="T147" fmla="*/ 3549 h 1382"/>
                <a:gd name="T148" fmla="+- 0 3468 2315"/>
                <a:gd name="T149" fmla="*/ T148 w 1382"/>
                <a:gd name="T150" fmla="+- 0 3504 2300"/>
                <a:gd name="T151" fmla="*/ 3504 h 1382"/>
                <a:gd name="T152" fmla="+- 0 3518 2315"/>
                <a:gd name="T153" fmla="*/ T152 w 1382"/>
                <a:gd name="T154" fmla="+- 0 3454 2300"/>
                <a:gd name="T155" fmla="*/ 3454 h 1382"/>
                <a:gd name="T156" fmla="+- 0 3563 2315"/>
                <a:gd name="T157" fmla="*/ T156 w 1382"/>
                <a:gd name="T158" fmla="+- 0 3399 2300"/>
                <a:gd name="T159" fmla="*/ 3399 h 1382"/>
                <a:gd name="T160" fmla="+- 0 3602 2315"/>
                <a:gd name="T161" fmla="*/ T160 w 1382"/>
                <a:gd name="T162" fmla="+- 0 3340 2300"/>
                <a:gd name="T163" fmla="*/ 3340 h 1382"/>
                <a:gd name="T164" fmla="+- 0 3635 2315"/>
                <a:gd name="T165" fmla="*/ T164 w 1382"/>
                <a:gd name="T166" fmla="+- 0 3276 2300"/>
                <a:gd name="T167" fmla="*/ 3276 h 1382"/>
                <a:gd name="T168" fmla="+- 0 3661 2315"/>
                <a:gd name="T169" fmla="*/ T168 w 1382"/>
                <a:gd name="T170" fmla="+- 0 3209 2300"/>
                <a:gd name="T171" fmla="*/ 3209 h 1382"/>
                <a:gd name="T172" fmla="+- 0 3680 2315"/>
                <a:gd name="T173" fmla="*/ T172 w 1382"/>
                <a:gd name="T174" fmla="+- 0 3139 2300"/>
                <a:gd name="T175" fmla="*/ 3139 h 1382"/>
                <a:gd name="T176" fmla="+- 0 3692 2315"/>
                <a:gd name="T177" fmla="*/ T176 w 1382"/>
                <a:gd name="T178" fmla="+- 0 3066 2300"/>
                <a:gd name="T179" fmla="*/ 3066 h 1382"/>
                <a:gd name="T180" fmla="+- 0 3696 2315"/>
                <a:gd name="T181" fmla="*/ T180 w 1382"/>
                <a:gd name="T182" fmla="+- 0 2991 2300"/>
                <a:gd name="T183" fmla="*/ 2991 h 1382"/>
                <a:gd name="T184" fmla="+- 0 3692 2315"/>
                <a:gd name="T185" fmla="*/ T184 w 1382"/>
                <a:gd name="T186" fmla="+- 0 2916 2300"/>
                <a:gd name="T187" fmla="*/ 2916 h 1382"/>
                <a:gd name="T188" fmla="+- 0 3680 2315"/>
                <a:gd name="T189" fmla="*/ T188 w 1382"/>
                <a:gd name="T190" fmla="+- 0 2843 2300"/>
                <a:gd name="T191" fmla="*/ 2843 h 1382"/>
                <a:gd name="T192" fmla="+- 0 3661 2315"/>
                <a:gd name="T193" fmla="*/ T192 w 1382"/>
                <a:gd name="T194" fmla="+- 0 2773 2300"/>
                <a:gd name="T195" fmla="*/ 2773 h 1382"/>
                <a:gd name="T196" fmla="+- 0 3635 2315"/>
                <a:gd name="T197" fmla="*/ T196 w 1382"/>
                <a:gd name="T198" fmla="+- 0 2706 2300"/>
                <a:gd name="T199" fmla="*/ 2706 h 1382"/>
                <a:gd name="T200" fmla="+- 0 3602 2315"/>
                <a:gd name="T201" fmla="*/ T200 w 1382"/>
                <a:gd name="T202" fmla="+- 0 2642 2300"/>
                <a:gd name="T203" fmla="*/ 2642 h 1382"/>
                <a:gd name="T204" fmla="+- 0 3563 2315"/>
                <a:gd name="T205" fmla="*/ T204 w 1382"/>
                <a:gd name="T206" fmla="+- 0 2583 2300"/>
                <a:gd name="T207" fmla="*/ 2583 h 1382"/>
                <a:gd name="T208" fmla="+- 0 3518 2315"/>
                <a:gd name="T209" fmla="*/ T208 w 1382"/>
                <a:gd name="T210" fmla="+- 0 2528 2300"/>
                <a:gd name="T211" fmla="*/ 2528 h 1382"/>
                <a:gd name="T212" fmla="+- 0 3468 2315"/>
                <a:gd name="T213" fmla="*/ T212 w 1382"/>
                <a:gd name="T214" fmla="+- 0 2478 2300"/>
                <a:gd name="T215" fmla="*/ 2478 h 1382"/>
                <a:gd name="T216" fmla="+- 0 3413 2315"/>
                <a:gd name="T217" fmla="*/ T216 w 1382"/>
                <a:gd name="T218" fmla="+- 0 2434 2300"/>
                <a:gd name="T219" fmla="*/ 2434 h 1382"/>
                <a:gd name="T220" fmla="+- 0 3354 2315"/>
                <a:gd name="T221" fmla="*/ T220 w 1382"/>
                <a:gd name="T222" fmla="+- 0 2395 2300"/>
                <a:gd name="T223" fmla="*/ 2395 h 1382"/>
                <a:gd name="T224" fmla="+- 0 3291 2315"/>
                <a:gd name="T225" fmla="*/ T224 w 1382"/>
                <a:gd name="T226" fmla="+- 0 2362 2300"/>
                <a:gd name="T227" fmla="*/ 2362 h 1382"/>
                <a:gd name="T228" fmla="+- 0 3224 2315"/>
                <a:gd name="T229" fmla="*/ T228 w 1382"/>
                <a:gd name="T230" fmla="+- 0 2335 2300"/>
                <a:gd name="T231" fmla="*/ 2335 h 1382"/>
                <a:gd name="T232" fmla="+- 0 3154 2315"/>
                <a:gd name="T233" fmla="*/ T232 w 1382"/>
                <a:gd name="T234" fmla="+- 0 2316 2300"/>
                <a:gd name="T235" fmla="*/ 2316 h 1382"/>
                <a:gd name="T236" fmla="+- 0 3081 2315"/>
                <a:gd name="T237" fmla="*/ T236 w 1382"/>
                <a:gd name="T238" fmla="+- 0 2304 2300"/>
                <a:gd name="T239" fmla="*/ 2304 h 1382"/>
                <a:gd name="T240" fmla="+- 0 3005 2315"/>
                <a:gd name="T241" fmla="*/ T240 w 1382"/>
                <a:gd name="T242" fmla="+- 0 2300 2300"/>
                <a:gd name="T243" fmla="*/ 2300 h 13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Lst>
              <a:rect l="0" t="0" r="r" b="b"/>
              <a:pathLst>
                <a:path w="1382" h="1382">
                  <a:moveTo>
                    <a:pt x="690" y="0"/>
                  </a:moveTo>
                  <a:lnTo>
                    <a:pt x="615" y="4"/>
                  </a:lnTo>
                  <a:lnTo>
                    <a:pt x="542" y="16"/>
                  </a:lnTo>
                  <a:lnTo>
                    <a:pt x="472" y="35"/>
                  </a:lnTo>
                  <a:lnTo>
                    <a:pt x="405" y="62"/>
                  </a:lnTo>
                  <a:lnTo>
                    <a:pt x="342" y="95"/>
                  </a:lnTo>
                  <a:lnTo>
                    <a:pt x="282" y="134"/>
                  </a:lnTo>
                  <a:lnTo>
                    <a:pt x="228" y="178"/>
                  </a:lnTo>
                  <a:lnTo>
                    <a:pt x="178" y="228"/>
                  </a:lnTo>
                  <a:lnTo>
                    <a:pt x="133" y="283"/>
                  </a:lnTo>
                  <a:lnTo>
                    <a:pt x="94" y="342"/>
                  </a:lnTo>
                  <a:lnTo>
                    <a:pt x="61" y="406"/>
                  </a:lnTo>
                  <a:lnTo>
                    <a:pt x="35" y="473"/>
                  </a:lnTo>
                  <a:lnTo>
                    <a:pt x="15" y="543"/>
                  </a:lnTo>
                  <a:lnTo>
                    <a:pt x="4" y="616"/>
                  </a:lnTo>
                  <a:lnTo>
                    <a:pt x="0" y="691"/>
                  </a:lnTo>
                  <a:lnTo>
                    <a:pt x="4" y="766"/>
                  </a:lnTo>
                  <a:lnTo>
                    <a:pt x="15" y="839"/>
                  </a:lnTo>
                  <a:lnTo>
                    <a:pt x="35" y="909"/>
                  </a:lnTo>
                  <a:lnTo>
                    <a:pt x="61" y="976"/>
                  </a:lnTo>
                  <a:lnTo>
                    <a:pt x="94" y="1040"/>
                  </a:lnTo>
                  <a:lnTo>
                    <a:pt x="133" y="1099"/>
                  </a:lnTo>
                  <a:lnTo>
                    <a:pt x="178" y="1154"/>
                  </a:lnTo>
                  <a:lnTo>
                    <a:pt x="228" y="1204"/>
                  </a:lnTo>
                  <a:lnTo>
                    <a:pt x="282" y="1249"/>
                  </a:lnTo>
                  <a:lnTo>
                    <a:pt x="342" y="1288"/>
                  </a:lnTo>
                  <a:lnTo>
                    <a:pt x="405" y="1320"/>
                  </a:lnTo>
                  <a:lnTo>
                    <a:pt x="472" y="1347"/>
                  </a:lnTo>
                  <a:lnTo>
                    <a:pt x="542" y="1366"/>
                  </a:lnTo>
                  <a:lnTo>
                    <a:pt x="615" y="1378"/>
                  </a:lnTo>
                  <a:lnTo>
                    <a:pt x="690" y="1382"/>
                  </a:lnTo>
                  <a:lnTo>
                    <a:pt x="766" y="1378"/>
                  </a:lnTo>
                  <a:lnTo>
                    <a:pt x="839" y="1366"/>
                  </a:lnTo>
                  <a:lnTo>
                    <a:pt x="909" y="1347"/>
                  </a:lnTo>
                  <a:lnTo>
                    <a:pt x="976" y="1320"/>
                  </a:lnTo>
                  <a:lnTo>
                    <a:pt x="1039" y="1288"/>
                  </a:lnTo>
                  <a:lnTo>
                    <a:pt x="1098" y="1249"/>
                  </a:lnTo>
                  <a:lnTo>
                    <a:pt x="1153" y="1204"/>
                  </a:lnTo>
                  <a:lnTo>
                    <a:pt x="1203" y="1154"/>
                  </a:lnTo>
                  <a:lnTo>
                    <a:pt x="1248" y="1099"/>
                  </a:lnTo>
                  <a:lnTo>
                    <a:pt x="1287" y="1040"/>
                  </a:lnTo>
                  <a:lnTo>
                    <a:pt x="1320" y="976"/>
                  </a:lnTo>
                  <a:lnTo>
                    <a:pt x="1346" y="909"/>
                  </a:lnTo>
                  <a:lnTo>
                    <a:pt x="1365" y="839"/>
                  </a:lnTo>
                  <a:lnTo>
                    <a:pt x="1377" y="766"/>
                  </a:lnTo>
                  <a:lnTo>
                    <a:pt x="1381" y="691"/>
                  </a:lnTo>
                  <a:lnTo>
                    <a:pt x="1377" y="616"/>
                  </a:lnTo>
                  <a:lnTo>
                    <a:pt x="1365" y="543"/>
                  </a:lnTo>
                  <a:lnTo>
                    <a:pt x="1346" y="473"/>
                  </a:lnTo>
                  <a:lnTo>
                    <a:pt x="1320" y="406"/>
                  </a:lnTo>
                  <a:lnTo>
                    <a:pt x="1287" y="342"/>
                  </a:lnTo>
                  <a:lnTo>
                    <a:pt x="1248" y="283"/>
                  </a:lnTo>
                  <a:lnTo>
                    <a:pt x="1203" y="228"/>
                  </a:lnTo>
                  <a:lnTo>
                    <a:pt x="1153" y="178"/>
                  </a:lnTo>
                  <a:lnTo>
                    <a:pt x="1098" y="134"/>
                  </a:lnTo>
                  <a:lnTo>
                    <a:pt x="1039" y="95"/>
                  </a:lnTo>
                  <a:lnTo>
                    <a:pt x="976" y="62"/>
                  </a:lnTo>
                  <a:lnTo>
                    <a:pt x="909" y="35"/>
                  </a:lnTo>
                  <a:lnTo>
                    <a:pt x="839" y="16"/>
                  </a:lnTo>
                  <a:lnTo>
                    <a:pt x="766" y="4"/>
                  </a:lnTo>
                  <a:lnTo>
                    <a:pt x="69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7" name="docshape11">
              <a:extLst>
                <a:ext uri="{FF2B5EF4-FFF2-40B4-BE49-F238E27FC236}">
                  <a16:creationId xmlns:a16="http://schemas.microsoft.com/office/drawing/2014/main" id="{55A9D854-6289-63C1-A443-680EB4E95CAF}"/>
                </a:ext>
              </a:extLst>
            </p:cNvPr>
            <p:cNvSpPr>
              <a:spLocks/>
            </p:cNvSpPr>
            <p:nvPr/>
          </p:nvSpPr>
          <p:spPr bwMode="auto">
            <a:xfrm>
              <a:off x="2314" y="2300"/>
              <a:ext cx="1382" cy="1382"/>
            </a:xfrm>
            <a:custGeom>
              <a:avLst/>
              <a:gdLst>
                <a:gd name="T0" fmla="+- 0 3005 2315"/>
                <a:gd name="T1" fmla="*/ T0 w 1382"/>
                <a:gd name="T2" fmla="+- 0 3682 2300"/>
                <a:gd name="T3" fmla="*/ 3682 h 1382"/>
                <a:gd name="T4" fmla="+- 0 3081 2315"/>
                <a:gd name="T5" fmla="*/ T4 w 1382"/>
                <a:gd name="T6" fmla="+- 0 3678 2300"/>
                <a:gd name="T7" fmla="*/ 3678 h 1382"/>
                <a:gd name="T8" fmla="+- 0 3154 2315"/>
                <a:gd name="T9" fmla="*/ T8 w 1382"/>
                <a:gd name="T10" fmla="+- 0 3666 2300"/>
                <a:gd name="T11" fmla="*/ 3666 h 1382"/>
                <a:gd name="T12" fmla="+- 0 3224 2315"/>
                <a:gd name="T13" fmla="*/ T12 w 1382"/>
                <a:gd name="T14" fmla="+- 0 3647 2300"/>
                <a:gd name="T15" fmla="*/ 3647 h 1382"/>
                <a:gd name="T16" fmla="+- 0 3291 2315"/>
                <a:gd name="T17" fmla="*/ T16 w 1382"/>
                <a:gd name="T18" fmla="+- 0 3620 2300"/>
                <a:gd name="T19" fmla="*/ 3620 h 1382"/>
                <a:gd name="T20" fmla="+- 0 3354 2315"/>
                <a:gd name="T21" fmla="*/ T20 w 1382"/>
                <a:gd name="T22" fmla="+- 0 3588 2300"/>
                <a:gd name="T23" fmla="*/ 3588 h 1382"/>
                <a:gd name="T24" fmla="+- 0 3413 2315"/>
                <a:gd name="T25" fmla="*/ T24 w 1382"/>
                <a:gd name="T26" fmla="+- 0 3549 2300"/>
                <a:gd name="T27" fmla="*/ 3549 h 1382"/>
                <a:gd name="T28" fmla="+- 0 3468 2315"/>
                <a:gd name="T29" fmla="*/ T28 w 1382"/>
                <a:gd name="T30" fmla="+- 0 3504 2300"/>
                <a:gd name="T31" fmla="*/ 3504 h 1382"/>
                <a:gd name="T32" fmla="+- 0 3518 2315"/>
                <a:gd name="T33" fmla="*/ T32 w 1382"/>
                <a:gd name="T34" fmla="+- 0 3454 2300"/>
                <a:gd name="T35" fmla="*/ 3454 h 1382"/>
                <a:gd name="T36" fmla="+- 0 3563 2315"/>
                <a:gd name="T37" fmla="*/ T36 w 1382"/>
                <a:gd name="T38" fmla="+- 0 3399 2300"/>
                <a:gd name="T39" fmla="*/ 3399 h 1382"/>
                <a:gd name="T40" fmla="+- 0 3602 2315"/>
                <a:gd name="T41" fmla="*/ T40 w 1382"/>
                <a:gd name="T42" fmla="+- 0 3340 2300"/>
                <a:gd name="T43" fmla="*/ 3340 h 1382"/>
                <a:gd name="T44" fmla="+- 0 3635 2315"/>
                <a:gd name="T45" fmla="*/ T44 w 1382"/>
                <a:gd name="T46" fmla="+- 0 3276 2300"/>
                <a:gd name="T47" fmla="*/ 3276 h 1382"/>
                <a:gd name="T48" fmla="+- 0 3661 2315"/>
                <a:gd name="T49" fmla="*/ T48 w 1382"/>
                <a:gd name="T50" fmla="+- 0 3209 2300"/>
                <a:gd name="T51" fmla="*/ 3209 h 1382"/>
                <a:gd name="T52" fmla="+- 0 3680 2315"/>
                <a:gd name="T53" fmla="*/ T52 w 1382"/>
                <a:gd name="T54" fmla="+- 0 3139 2300"/>
                <a:gd name="T55" fmla="*/ 3139 h 1382"/>
                <a:gd name="T56" fmla="+- 0 3692 2315"/>
                <a:gd name="T57" fmla="*/ T56 w 1382"/>
                <a:gd name="T58" fmla="+- 0 3066 2300"/>
                <a:gd name="T59" fmla="*/ 3066 h 1382"/>
                <a:gd name="T60" fmla="+- 0 3696 2315"/>
                <a:gd name="T61" fmla="*/ T60 w 1382"/>
                <a:gd name="T62" fmla="+- 0 2991 2300"/>
                <a:gd name="T63" fmla="*/ 2991 h 1382"/>
                <a:gd name="T64" fmla="+- 0 3692 2315"/>
                <a:gd name="T65" fmla="*/ T64 w 1382"/>
                <a:gd name="T66" fmla="+- 0 2916 2300"/>
                <a:gd name="T67" fmla="*/ 2916 h 1382"/>
                <a:gd name="T68" fmla="+- 0 3680 2315"/>
                <a:gd name="T69" fmla="*/ T68 w 1382"/>
                <a:gd name="T70" fmla="+- 0 2843 2300"/>
                <a:gd name="T71" fmla="*/ 2843 h 1382"/>
                <a:gd name="T72" fmla="+- 0 3661 2315"/>
                <a:gd name="T73" fmla="*/ T72 w 1382"/>
                <a:gd name="T74" fmla="+- 0 2773 2300"/>
                <a:gd name="T75" fmla="*/ 2773 h 1382"/>
                <a:gd name="T76" fmla="+- 0 3635 2315"/>
                <a:gd name="T77" fmla="*/ T76 w 1382"/>
                <a:gd name="T78" fmla="+- 0 2706 2300"/>
                <a:gd name="T79" fmla="*/ 2706 h 1382"/>
                <a:gd name="T80" fmla="+- 0 3602 2315"/>
                <a:gd name="T81" fmla="*/ T80 w 1382"/>
                <a:gd name="T82" fmla="+- 0 2642 2300"/>
                <a:gd name="T83" fmla="*/ 2642 h 1382"/>
                <a:gd name="T84" fmla="+- 0 3563 2315"/>
                <a:gd name="T85" fmla="*/ T84 w 1382"/>
                <a:gd name="T86" fmla="+- 0 2583 2300"/>
                <a:gd name="T87" fmla="*/ 2583 h 1382"/>
                <a:gd name="T88" fmla="+- 0 3518 2315"/>
                <a:gd name="T89" fmla="*/ T88 w 1382"/>
                <a:gd name="T90" fmla="+- 0 2528 2300"/>
                <a:gd name="T91" fmla="*/ 2528 h 1382"/>
                <a:gd name="T92" fmla="+- 0 3468 2315"/>
                <a:gd name="T93" fmla="*/ T92 w 1382"/>
                <a:gd name="T94" fmla="+- 0 2478 2300"/>
                <a:gd name="T95" fmla="*/ 2478 h 1382"/>
                <a:gd name="T96" fmla="+- 0 3413 2315"/>
                <a:gd name="T97" fmla="*/ T96 w 1382"/>
                <a:gd name="T98" fmla="+- 0 2434 2300"/>
                <a:gd name="T99" fmla="*/ 2434 h 1382"/>
                <a:gd name="T100" fmla="+- 0 3354 2315"/>
                <a:gd name="T101" fmla="*/ T100 w 1382"/>
                <a:gd name="T102" fmla="+- 0 2395 2300"/>
                <a:gd name="T103" fmla="*/ 2395 h 1382"/>
                <a:gd name="T104" fmla="+- 0 3291 2315"/>
                <a:gd name="T105" fmla="*/ T104 w 1382"/>
                <a:gd name="T106" fmla="+- 0 2362 2300"/>
                <a:gd name="T107" fmla="*/ 2362 h 1382"/>
                <a:gd name="T108" fmla="+- 0 3224 2315"/>
                <a:gd name="T109" fmla="*/ T108 w 1382"/>
                <a:gd name="T110" fmla="+- 0 2335 2300"/>
                <a:gd name="T111" fmla="*/ 2335 h 1382"/>
                <a:gd name="T112" fmla="+- 0 3154 2315"/>
                <a:gd name="T113" fmla="*/ T112 w 1382"/>
                <a:gd name="T114" fmla="+- 0 2316 2300"/>
                <a:gd name="T115" fmla="*/ 2316 h 1382"/>
                <a:gd name="T116" fmla="+- 0 3081 2315"/>
                <a:gd name="T117" fmla="*/ T116 w 1382"/>
                <a:gd name="T118" fmla="+- 0 2304 2300"/>
                <a:gd name="T119" fmla="*/ 2304 h 1382"/>
                <a:gd name="T120" fmla="+- 0 3005 2315"/>
                <a:gd name="T121" fmla="*/ T120 w 1382"/>
                <a:gd name="T122" fmla="+- 0 2300 2300"/>
                <a:gd name="T123" fmla="*/ 2300 h 1382"/>
                <a:gd name="T124" fmla="+- 0 2930 2315"/>
                <a:gd name="T125" fmla="*/ T124 w 1382"/>
                <a:gd name="T126" fmla="+- 0 2304 2300"/>
                <a:gd name="T127" fmla="*/ 2304 h 1382"/>
                <a:gd name="T128" fmla="+- 0 2857 2315"/>
                <a:gd name="T129" fmla="*/ T128 w 1382"/>
                <a:gd name="T130" fmla="+- 0 2316 2300"/>
                <a:gd name="T131" fmla="*/ 2316 h 1382"/>
                <a:gd name="T132" fmla="+- 0 2787 2315"/>
                <a:gd name="T133" fmla="*/ T132 w 1382"/>
                <a:gd name="T134" fmla="+- 0 2335 2300"/>
                <a:gd name="T135" fmla="*/ 2335 h 1382"/>
                <a:gd name="T136" fmla="+- 0 2720 2315"/>
                <a:gd name="T137" fmla="*/ T136 w 1382"/>
                <a:gd name="T138" fmla="+- 0 2362 2300"/>
                <a:gd name="T139" fmla="*/ 2362 h 1382"/>
                <a:gd name="T140" fmla="+- 0 2657 2315"/>
                <a:gd name="T141" fmla="*/ T140 w 1382"/>
                <a:gd name="T142" fmla="+- 0 2395 2300"/>
                <a:gd name="T143" fmla="*/ 2395 h 1382"/>
                <a:gd name="T144" fmla="+- 0 2597 2315"/>
                <a:gd name="T145" fmla="*/ T144 w 1382"/>
                <a:gd name="T146" fmla="+- 0 2434 2300"/>
                <a:gd name="T147" fmla="*/ 2434 h 1382"/>
                <a:gd name="T148" fmla="+- 0 2543 2315"/>
                <a:gd name="T149" fmla="*/ T148 w 1382"/>
                <a:gd name="T150" fmla="+- 0 2478 2300"/>
                <a:gd name="T151" fmla="*/ 2478 h 1382"/>
                <a:gd name="T152" fmla="+- 0 2493 2315"/>
                <a:gd name="T153" fmla="*/ T152 w 1382"/>
                <a:gd name="T154" fmla="+- 0 2528 2300"/>
                <a:gd name="T155" fmla="*/ 2528 h 1382"/>
                <a:gd name="T156" fmla="+- 0 2448 2315"/>
                <a:gd name="T157" fmla="*/ T156 w 1382"/>
                <a:gd name="T158" fmla="+- 0 2583 2300"/>
                <a:gd name="T159" fmla="*/ 2583 h 1382"/>
                <a:gd name="T160" fmla="+- 0 2409 2315"/>
                <a:gd name="T161" fmla="*/ T160 w 1382"/>
                <a:gd name="T162" fmla="+- 0 2642 2300"/>
                <a:gd name="T163" fmla="*/ 2642 h 1382"/>
                <a:gd name="T164" fmla="+- 0 2376 2315"/>
                <a:gd name="T165" fmla="*/ T164 w 1382"/>
                <a:gd name="T166" fmla="+- 0 2706 2300"/>
                <a:gd name="T167" fmla="*/ 2706 h 1382"/>
                <a:gd name="T168" fmla="+- 0 2350 2315"/>
                <a:gd name="T169" fmla="*/ T168 w 1382"/>
                <a:gd name="T170" fmla="+- 0 2773 2300"/>
                <a:gd name="T171" fmla="*/ 2773 h 1382"/>
                <a:gd name="T172" fmla="+- 0 2330 2315"/>
                <a:gd name="T173" fmla="*/ T172 w 1382"/>
                <a:gd name="T174" fmla="+- 0 2843 2300"/>
                <a:gd name="T175" fmla="*/ 2843 h 1382"/>
                <a:gd name="T176" fmla="+- 0 2319 2315"/>
                <a:gd name="T177" fmla="*/ T176 w 1382"/>
                <a:gd name="T178" fmla="+- 0 2916 2300"/>
                <a:gd name="T179" fmla="*/ 2916 h 1382"/>
                <a:gd name="T180" fmla="+- 0 2315 2315"/>
                <a:gd name="T181" fmla="*/ T180 w 1382"/>
                <a:gd name="T182" fmla="+- 0 2991 2300"/>
                <a:gd name="T183" fmla="*/ 2991 h 1382"/>
                <a:gd name="T184" fmla="+- 0 2319 2315"/>
                <a:gd name="T185" fmla="*/ T184 w 1382"/>
                <a:gd name="T186" fmla="+- 0 3066 2300"/>
                <a:gd name="T187" fmla="*/ 3066 h 1382"/>
                <a:gd name="T188" fmla="+- 0 2330 2315"/>
                <a:gd name="T189" fmla="*/ T188 w 1382"/>
                <a:gd name="T190" fmla="+- 0 3139 2300"/>
                <a:gd name="T191" fmla="*/ 3139 h 1382"/>
                <a:gd name="T192" fmla="+- 0 2350 2315"/>
                <a:gd name="T193" fmla="*/ T192 w 1382"/>
                <a:gd name="T194" fmla="+- 0 3209 2300"/>
                <a:gd name="T195" fmla="*/ 3209 h 1382"/>
                <a:gd name="T196" fmla="+- 0 2376 2315"/>
                <a:gd name="T197" fmla="*/ T196 w 1382"/>
                <a:gd name="T198" fmla="+- 0 3276 2300"/>
                <a:gd name="T199" fmla="*/ 3276 h 1382"/>
                <a:gd name="T200" fmla="+- 0 2409 2315"/>
                <a:gd name="T201" fmla="*/ T200 w 1382"/>
                <a:gd name="T202" fmla="+- 0 3340 2300"/>
                <a:gd name="T203" fmla="*/ 3340 h 1382"/>
                <a:gd name="T204" fmla="+- 0 2448 2315"/>
                <a:gd name="T205" fmla="*/ T204 w 1382"/>
                <a:gd name="T206" fmla="+- 0 3399 2300"/>
                <a:gd name="T207" fmla="*/ 3399 h 1382"/>
                <a:gd name="T208" fmla="+- 0 2493 2315"/>
                <a:gd name="T209" fmla="*/ T208 w 1382"/>
                <a:gd name="T210" fmla="+- 0 3454 2300"/>
                <a:gd name="T211" fmla="*/ 3454 h 1382"/>
                <a:gd name="T212" fmla="+- 0 2543 2315"/>
                <a:gd name="T213" fmla="*/ T212 w 1382"/>
                <a:gd name="T214" fmla="+- 0 3504 2300"/>
                <a:gd name="T215" fmla="*/ 3504 h 1382"/>
                <a:gd name="T216" fmla="+- 0 2597 2315"/>
                <a:gd name="T217" fmla="*/ T216 w 1382"/>
                <a:gd name="T218" fmla="+- 0 3549 2300"/>
                <a:gd name="T219" fmla="*/ 3549 h 1382"/>
                <a:gd name="T220" fmla="+- 0 2657 2315"/>
                <a:gd name="T221" fmla="*/ T220 w 1382"/>
                <a:gd name="T222" fmla="+- 0 3588 2300"/>
                <a:gd name="T223" fmla="*/ 3588 h 1382"/>
                <a:gd name="T224" fmla="+- 0 2720 2315"/>
                <a:gd name="T225" fmla="*/ T224 w 1382"/>
                <a:gd name="T226" fmla="+- 0 3620 2300"/>
                <a:gd name="T227" fmla="*/ 3620 h 1382"/>
                <a:gd name="T228" fmla="+- 0 2787 2315"/>
                <a:gd name="T229" fmla="*/ T228 w 1382"/>
                <a:gd name="T230" fmla="+- 0 3647 2300"/>
                <a:gd name="T231" fmla="*/ 3647 h 1382"/>
                <a:gd name="T232" fmla="+- 0 2857 2315"/>
                <a:gd name="T233" fmla="*/ T232 w 1382"/>
                <a:gd name="T234" fmla="+- 0 3666 2300"/>
                <a:gd name="T235" fmla="*/ 3666 h 1382"/>
                <a:gd name="T236" fmla="+- 0 2930 2315"/>
                <a:gd name="T237" fmla="*/ T236 w 1382"/>
                <a:gd name="T238" fmla="+- 0 3678 2300"/>
                <a:gd name="T239" fmla="*/ 3678 h 1382"/>
                <a:gd name="T240" fmla="+- 0 3005 2315"/>
                <a:gd name="T241" fmla="*/ T240 w 1382"/>
                <a:gd name="T242" fmla="+- 0 3682 2300"/>
                <a:gd name="T243" fmla="*/ 3682 h 13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Lst>
              <a:rect l="0" t="0" r="r" b="b"/>
              <a:pathLst>
                <a:path w="1382" h="1382">
                  <a:moveTo>
                    <a:pt x="690" y="1382"/>
                  </a:moveTo>
                  <a:lnTo>
                    <a:pt x="766" y="1378"/>
                  </a:lnTo>
                  <a:lnTo>
                    <a:pt x="839" y="1366"/>
                  </a:lnTo>
                  <a:lnTo>
                    <a:pt x="909" y="1347"/>
                  </a:lnTo>
                  <a:lnTo>
                    <a:pt x="976" y="1320"/>
                  </a:lnTo>
                  <a:lnTo>
                    <a:pt x="1039" y="1288"/>
                  </a:lnTo>
                  <a:lnTo>
                    <a:pt x="1098" y="1249"/>
                  </a:lnTo>
                  <a:lnTo>
                    <a:pt x="1153" y="1204"/>
                  </a:lnTo>
                  <a:lnTo>
                    <a:pt x="1203" y="1154"/>
                  </a:lnTo>
                  <a:lnTo>
                    <a:pt x="1248" y="1099"/>
                  </a:lnTo>
                  <a:lnTo>
                    <a:pt x="1287" y="1040"/>
                  </a:lnTo>
                  <a:lnTo>
                    <a:pt x="1320" y="976"/>
                  </a:lnTo>
                  <a:lnTo>
                    <a:pt x="1346" y="909"/>
                  </a:lnTo>
                  <a:lnTo>
                    <a:pt x="1365" y="839"/>
                  </a:lnTo>
                  <a:lnTo>
                    <a:pt x="1377" y="766"/>
                  </a:lnTo>
                  <a:lnTo>
                    <a:pt x="1381" y="691"/>
                  </a:lnTo>
                  <a:lnTo>
                    <a:pt x="1377" y="616"/>
                  </a:lnTo>
                  <a:lnTo>
                    <a:pt x="1365" y="543"/>
                  </a:lnTo>
                  <a:lnTo>
                    <a:pt x="1346" y="473"/>
                  </a:lnTo>
                  <a:lnTo>
                    <a:pt x="1320" y="406"/>
                  </a:lnTo>
                  <a:lnTo>
                    <a:pt x="1287" y="342"/>
                  </a:lnTo>
                  <a:lnTo>
                    <a:pt x="1248" y="283"/>
                  </a:lnTo>
                  <a:lnTo>
                    <a:pt x="1203" y="228"/>
                  </a:lnTo>
                  <a:lnTo>
                    <a:pt x="1153" y="178"/>
                  </a:lnTo>
                  <a:lnTo>
                    <a:pt x="1098" y="134"/>
                  </a:lnTo>
                  <a:lnTo>
                    <a:pt x="1039" y="95"/>
                  </a:lnTo>
                  <a:lnTo>
                    <a:pt x="976" y="62"/>
                  </a:lnTo>
                  <a:lnTo>
                    <a:pt x="909" y="35"/>
                  </a:lnTo>
                  <a:lnTo>
                    <a:pt x="839" y="16"/>
                  </a:lnTo>
                  <a:lnTo>
                    <a:pt x="766" y="4"/>
                  </a:lnTo>
                  <a:lnTo>
                    <a:pt x="690" y="0"/>
                  </a:lnTo>
                  <a:lnTo>
                    <a:pt x="615" y="4"/>
                  </a:lnTo>
                  <a:lnTo>
                    <a:pt x="542" y="16"/>
                  </a:lnTo>
                  <a:lnTo>
                    <a:pt x="472" y="35"/>
                  </a:lnTo>
                  <a:lnTo>
                    <a:pt x="405" y="62"/>
                  </a:lnTo>
                  <a:lnTo>
                    <a:pt x="342" y="95"/>
                  </a:lnTo>
                  <a:lnTo>
                    <a:pt x="282" y="134"/>
                  </a:lnTo>
                  <a:lnTo>
                    <a:pt x="228" y="178"/>
                  </a:lnTo>
                  <a:lnTo>
                    <a:pt x="178" y="228"/>
                  </a:lnTo>
                  <a:lnTo>
                    <a:pt x="133" y="283"/>
                  </a:lnTo>
                  <a:lnTo>
                    <a:pt x="94" y="342"/>
                  </a:lnTo>
                  <a:lnTo>
                    <a:pt x="61" y="406"/>
                  </a:lnTo>
                  <a:lnTo>
                    <a:pt x="35" y="473"/>
                  </a:lnTo>
                  <a:lnTo>
                    <a:pt x="15" y="543"/>
                  </a:lnTo>
                  <a:lnTo>
                    <a:pt x="4" y="616"/>
                  </a:lnTo>
                  <a:lnTo>
                    <a:pt x="0" y="691"/>
                  </a:lnTo>
                  <a:lnTo>
                    <a:pt x="4" y="766"/>
                  </a:lnTo>
                  <a:lnTo>
                    <a:pt x="15" y="839"/>
                  </a:lnTo>
                  <a:lnTo>
                    <a:pt x="35" y="909"/>
                  </a:lnTo>
                  <a:lnTo>
                    <a:pt x="61" y="976"/>
                  </a:lnTo>
                  <a:lnTo>
                    <a:pt x="94" y="1040"/>
                  </a:lnTo>
                  <a:lnTo>
                    <a:pt x="133" y="1099"/>
                  </a:lnTo>
                  <a:lnTo>
                    <a:pt x="178" y="1154"/>
                  </a:lnTo>
                  <a:lnTo>
                    <a:pt x="228" y="1204"/>
                  </a:lnTo>
                  <a:lnTo>
                    <a:pt x="282" y="1249"/>
                  </a:lnTo>
                  <a:lnTo>
                    <a:pt x="342" y="1288"/>
                  </a:lnTo>
                  <a:lnTo>
                    <a:pt x="405" y="1320"/>
                  </a:lnTo>
                  <a:lnTo>
                    <a:pt x="472" y="1347"/>
                  </a:lnTo>
                  <a:lnTo>
                    <a:pt x="542" y="1366"/>
                  </a:lnTo>
                  <a:lnTo>
                    <a:pt x="615" y="1378"/>
                  </a:lnTo>
                  <a:lnTo>
                    <a:pt x="690" y="1382"/>
                  </a:lnTo>
                  <a:close/>
                </a:path>
              </a:pathLst>
            </a:custGeom>
            <a:noFill/>
            <a:ln w="6350">
              <a:solidFill>
                <a:srgbClr val="231F2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8" name="docshape12">
              <a:extLst>
                <a:ext uri="{FF2B5EF4-FFF2-40B4-BE49-F238E27FC236}">
                  <a16:creationId xmlns:a16="http://schemas.microsoft.com/office/drawing/2014/main" id="{3904D41D-509D-8DC9-6DE4-E3A04E674BD9}"/>
                </a:ext>
              </a:extLst>
            </p:cNvPr>
            <p:cNvSpPr txBox="1">
              <a:spLocks noChangeArrowheads="1"/>
            </p:cNvSpPr>
            <p:nvPr/>
          </p:nvSpPr>
          <p:spPr bwMode="auto">
            <a:xfrm>
              <a:off x="767" y="718"/>
              <a:ext cx="2977" cy="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11430" indent="3175">
                <a:lnSpc>
                  <a:spcPct val="108000"/>
                </a:lnSpc>
                <a:spcBef>
                  <a:spcPts val="0"/>
                </a:spcBef>
                <a:spcAft>
                  <a:spcPts val="0"/>
                </a:spcAft>
                <a:tabLst>
                  <a:tab pos="935990" algn="l"/>
                  <a:tab pos="1227455" algn="l"/>
                </a:tabLst>
              </a:pPr>
              <a:r>
                <a:rPr lang="en-US" sz="800">
                  <a:solidFill>
                    <a:srgbClr val="231F20"/>
                  </a:solidFill>
                  <a:effectLst/>
                  <a:latin typeface="Arial" panose="020B0604020202020204" pitchFamily="34" charset="0"/>
                  <a:ea typeface="Lucida Sans" panose="020B0602030504020204" pitchFamily="34" charset="0"/>
                  <a:cs typeface="Lucida Sans" panose="020B0602030504020204" pitchFamily="34" charset="0"/>
                </a:rPr>
                <a:t>Group cohesion	Tools</a:t>
              </a:r>
              <a:r>
                <a:rPr lang="en-US" sz="800" spc="-35">
                  <a:solidFill>
                    <a:srgbClr val="231F20"/>
                  </a:solidFill>
                  <a:effectLst/>
                  <a:latin typeface="Arial" panose="020B0604020202020204" pitchFamily="34" charset="0"/>
                  <a:ea typeface="Lucida Sans" panose="020B0602030504020204" pitchFamily="34" charset="0"/>
                  <a:cs typeface="Lucida Sans" panose="020B0602030504020204" pitchFamily="34" charset="0"/>
                </a:rPr>
                <a:t> </a:t>
              </a:r>
              <a:r>
                <a:rPr lang="en-US" sz="800">
                  <a:solidFill>
                    <a:srgbClr val="231F20"/>
                  </a:solidFill>
                  <a:effectLst/>
                  <a:latin typeface="Arial" panose="020B0604020202020204" pitchFamily="34" charset="0"/>
                  <a:ea typeface="Lucida Sans" panose="020B0602030504020204" pitchFamily="34" charset="0"/>
                  <a:cs typeface="Lucida Sans" panose="020B0602030504020204" pitchFamily="34" charset="0"/>
                </a:rPr>
                <a:t>for</a:t>
              </a:r>
              <a:r>
                <a:rPr lang="en-US" sz="800" spc="-35">
                  <a:solidFill>
                    <a:srgbClr val="231F20"/>
                  </a:solidFill>
                  <a:effectLst/>
                  <a:latin typeface="Arial" panose="020B0604020202020204" pitchFamily="34" charset="0"/>
                  <a:ea typeface="Lucida Sans" panose="020B0602030504020204" pitchFamily="34" charset="0"/>
                  <a:cs typeface="Lucida Sans" panose="020B0602030504020204" pitchFamily="34" charset="0"/>
                </a:rPr>
                <a:t> </a:t>
              </a:r>
              <a:r>
                <a:rPr lang="en-US" sz="800">
                  <a:solidFill>
                    <a:srgbClr val="231F20"/>
                  </a:solidFill>
                  <a:effectLst/>
                  <a:latin typeface="Arial" panose="020B0604020202020204" pitchFamily="34" charset="0"/>
                  <a:ea typeface="Lucida Sans" panose="020B0602030504020204" pitchFamily="34" charset="0"/>
                  <a:cs typeface="Lucida Sans" panose="020B0602030504020204" pitchFamily="34" charset="0"/>
                </a:rPr>
                <a:t>metaphoric and productivity		</a:t>
              </a:r>
              <a:r>
                <a:rPr lang="en-US" sz="800" spc="-10">
                  <a:solidFill>
                    <a:srgbClr val="231F20"/>
                  </a:solidFill>
                  <a:effectLst/>
                  <a:latin typeface="Arial" panose="020B0604020202020204" pitchFamily="34" charset="0"/>
                  <a:ea typeface="Lucida Sans" panose="020B0602030504020204" pitchFamily="34" charset="0"/>
                  <a:cs typeface="Lucida Sans" panose="020B0602030504020204" pitchFamily="34" charset="0"/>
                </a:rPr>
                <a:t>thinking</a:t>
              </a:r>
              <a:endParaRPr lang="en-US" sz="1100">
                <a:effectLst/>
                <a:latin typeface="Lucida Sans" panose="020B0602030504020204" pitchFamily="34" charset="0"/>
                <a:ea typeface="Lucida Sans" panose="020B0602030504020204" pitchFamily="34" charset="0"/>
                <a:cs typeface="Lucida Sans" panose="020B0602030504020204" pitchFamily="34" charset="0"/>
              </a:endParaRPr>
            </a:p>
          </p:txBody>
        </p:sp>
        <p:sp>
          <p:nvSpPr>
            <p:cNvPr id="9" name="docshape13">
              <a:extLst>
                <a:ext uri="{FF2B5EF4-FFF2-40B4-BE49-F238E27FC236}">
                  <a16:creationId xmlns:a16="http://schemas.microsoft.com/office/drawing/2014/main" id="{EA17EA7D-08A6-73AF-2183-D7E57E26D527}"/>
                </a:ext>
              </a:extLst>
            </p:cNvPr>
            <p:cNvSpPr txBox="1">
              <a:spLocks noChangeArrowheads="1"/>
            </p:cNvSpPr>
            <p:nvPr/>
          </p:nvSpPr>
          <p:spPr bwMode="auto">
            <a:xfrm>
              <a:off x="4176" y="718"/>
              <a:ext cx="1188" cy="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53035" marR="0" indent="-153670">
                <a:lnSpc>
                  <a:spcPct val="108000"/>
                </a:lnSpc>
                <a:spcBef>
                  <a:spcPts val="0"/>
                </a:spcBef>
                <a:spcAft>
                  <a:spcPts val="0"/>
                </a:spcAft>
              </a:pPr>
              <a:r>
                <a:rPr lang="en-US" sz="800" spc="-10">
                  <a:solidFill>
                    <a:srgbClr val="231F20"/>
                  </a:solidFill>
                  <a:effectLst/>
                  <a:latin typeface="Arial" panose="020B0604020202020204" pitchFamily="34" charset="0"/>
                  <a:ea typeface="Lucida Sans" panose="020B0602030504020204" pitchFamily="34" charset="0"/>
                  <a:cs typeface="Lucida Sans" panose="020B0602030504020204" pitchFamily="34" charset="0"/>
                </a:rPr>
                <a:t>Problem-solving capability</a:t>
              </a:r>
              <a:endParaRPr lang="en-US" sz="1100">
                <a:effectLst/>
                <a:latin typeface="Lucida Sans" panose="020B0602030504020204" pitchFamily="34" charset="0"/>
                <a:ea typeface="Lucida Sans" panose="020B0602030504020204" pitchFamily="34" charset="0"/>
                <a:cs typeface="Lucida Sans" panose="020B0602030504020204" pitchFamily="34" charset="0"/>
              </a:endParaRPr>
            </a:p>
          </p:txBody>
        </p:sp>
        <p:sp>
          <p:nvSpPr>
            <p:cNvPr id="10" name="docshape14">
              <a:extLst>
                <a:ext uri="{FF2B5EF4-FFF2-40B4-BE49-F238E27FC236}">
                  <a16:creationId xmlns:a16="http://schemas.microsoft.com/office/drawing/2014/main" id="{55413309-4323-79D6-B21D-079F38F4A64F}"/>
                </a:ext>
              </a:extLst>
            </p:cNvPr>
            <p:cNvSpPr txBox="1">
              <a:spLocks noChangeArrowheads="1"/>
            </p:cNvSpPr>
            <p:nvPr/>
          </p:nvSpPr>
          <p:spPr bwMode="auto">
            <a:xfrm>
              <a:off x="2640" y="2796"/>
              <a:ext cx="761"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84455" marR="7620" indent="-85090">
                <a:lnSpc>
                  <a:spcPct val="108000"/>
                </a:lnSpc>
                <a:spcBef>
                  <a:spcPts val="5"/>
                </a:spcBef>
                <a:spcAft>
                  <a:spcPts val="0"/>
                </a:spcAft>
              </a:pPr>
              <a:r>
                <a:rPr lang="en-US" sz="800" b="1" spc="-10">
                  <a:solidFill>
                    <a:srgbClr val="231F20"/>
                  </a:solidFill>
                  <a:effectLst/>
                  <a:latin typeface="Arial" panose="020B0604020202020204" pitchFamily="34" charset="0"/>
                  <a:ea typeface="Lucida Sans" panose="020B0602030504020204" pitchFamily="34" charset="0"/>
                  <a:cs typeface="Lucida Sans" panose="020B0602030504020204" pitchFamily="34" charset="0"/>
                </a:rPr>
                <a:t>Synectics Model</a:t>
              </a:r>
              <a:endParaRPr lang="en-US" sz="1100">
                <a:effectLst/>
                <a:latin typeface="Lucida Sans" panose="020B0602030504020204" pitchFamily="34" charset="0"/>
                <a:ea typeface="Lucida Sans" panose="020B0602030504020204" pitchFamily="34" charset="0"/>
                <a:cs typeface="Lucida Sans" panose="020B0602030504020204" pitchFamily="34" charset="0"/>
              </a:endParaRPr>
            </a:p>
          </p:txBody>
        </p:sp>
        <p:sp>
          <p:nvSpPr>
            <p:cNvPr id="11" name="docshape15">
              <a:extLst>
                <a:ext uri="{FF2B5EF4-FFF2-40B4-BE49-F238E27FC236}">
                  <a16:creationId xmlns:a16="http://schemas.microsoft.com/office/drawing/2014/main" id="{E3DE8D7F-D4E0-087F-9A78-2E493179B979}"/>
                </a:ext>
              </a:extLst>
            </p:cNvPr>
            <p:cNvSpPr txBox="1">
              <a:spLocks noChangeArrowheads="1"/>
            </p:cNvSpPr>
            <p:nvPr/>
          </p:nvSpPr>
          <p:spPr bwMode="auto">
            <a:xfrm>
              <a:off x="800" y="5065"/>
              <a:ext cx="880"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0"/>
                </a:spcBef>
                <a:spcAft>
                  <a:spcPts val="0"/>
                </a:spcAft>
              </a:pPr>
              <a:r>
                <a:rPr lang="en-US" sz="800">
                  <a:solidFill>
                    <a:srgbClr val="231F20"/>
                  </a:solidFill>
                  <a:effectLst/>
                  <a:latin typeface="Arial" panose="020B0604020202020204" pitchFamily="34" charset="0"/>
                  <a:ea typeface="Lucida Sans" panose="020B0602030504020204" pitchFamily="34" charset="0"/>
                  <a:cs typeface="Lucida Sans" panose="020B0602030504020204" pitchFamily="34" charset="0"/>
                </a:rPr>
                <a:t>Self-</a:t>
              </a:r>
              <a:r>
                <a:rPr lang="en-US" sz="800" spc="-10">
                  <a:solidFill>
                    <a:srgbClr val="231F20"/>
                  </a:solidFill>
                  <a:effectLst/>
                  <a:latin typeface="Arial" panose="020B0604020202020204" pitchFamily="34" charset="0"/>
                  <a:ea typeface="Lucida Sans" panose="020B0602030504020204" pitchFamily="34" charset="0"/>
                  <a:cs typeface="Lucida Sans" panose="020B0602030504020204" pitchFamily="34" charset="0"/>
                </a:rPr>
                <a:t>esteem</a:t>
              </a:r>
              <a:endParaRPr lang="en-US" sz="1100">
                <a:effectLst/>
                <a:latin typeface="Lucida Sans" panose="020B0602030504020204" pitchFamily="34" charset="0"/>
                <a:ea typeface="Lucida Sans" panose="020B0602030504020204" pitchFamily="34" charset="0"/>
                <a:cs typeface="Lucida Sans" panose="020B0602030504020204" pitchFamily="34" charset="0"/>
              </a:endParaRPr>
            </a:p>
          </p:txBody>
        </p:sp>
        <p:sp>
          <p:nvSpPr>
            <p:cNvPr id="12" name="docshape16">
              <a:extLst>
                <a:ext uri="{FF2B5EF4-FFF2-40B4-BE49-F238E27FC236}">
                  <a16:creationId xmlns:a16="http://schemas.microsoft.com/office/drawing/2014/main" id="{855AB85F-3D93-BB85-8403-F8773762915D}"/>
                </a:ext>
              </a:extLst>
            </p:cNvPr>
            <p:cNvSpPr txBox="1">
              <a:spLocks noChangeArrowheads="1"/>
            </p:cNvSpPr>
            <p:nvPr/>
          </p:nvSpPr>
          <p:spPr bwMode="auto">
            <a:xfrm>
              <a:off x="2362" y="5065"/>
              <a:ext cx="1262"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0"/>
                </a:spcBef>
                <a:spcAft>
                  <a:spcPts val="0"/>
                </a:spcAft>
              </a:pPr>
              <a:r>
                <a:rPr lang="en-US" sz="800" spc="-10">
                  <a:solidFill>
                    <a:srgbClr val="231F20"/>
                  </a:solidFill>
                  <a:effectLst/>
                  <a:latin typeface="Arial" panose="020B0604020202020204" pitchFamily="34" charset="0"/>
                  <a:ea typeface="Lucida Sans" panose="020B0602030504020204" pitchFamily="34" charset="0"/>
                  <a:cs typeface="Lucida Sans" panose="020B0602030504020204" pitchFamily="34" charset="0"/>
                </a:rPr>
                <a:t>Adventurousness</a:t>
              </a:r>
              <a:endParaRPr lang="en-US" sz="1100">
                <a:effectLst/>
                <a:latin typeface="Lucida Sans" panose="020B0602030504020204" pitchFamily="34" charset="0"/>
                <a:ea typeface="Lucida Sans" panose="020B0602030504020204" pitchFamily="34" charset="0"/>
                <a:cs typeface="Lucida Sans" panose="020B0602030504020204" pitchFamily="34" charset="0"/>
              </a:endParaRPr>
            </a:p>
          </p:txBody>
        </p:sp>
        <p:sp>
          <p:nvSpPr>
            <p:cNvPr id="13" name="docshape17">
              <a:extLst>
                <a:ext uri="{FF2B5EF4-FFF2-40B4-BE49-F238E27FC236}">
                  <a16:creationId xmlns:a16="http://schemas.microsoft.com/office/drawing/2014/main" id="{8DA1AD05-FE80-D164-B2F1-22C5A6CDCF66}"/>
                </a:ext>
              </a:extLst>
            </p:cNvPr>
            <p:cNvSpPr txBox="1">
              <a:spLocks noChangeArrowheads="1"/>
            </p:cNvSpPr>
            <p:nvPr/>
          </p:nvSpPr>
          <p:spPr bwMode="auto">
            <a:xfrm>
              <a:off x="4057" y="4865"/>
              <a:ext cx="1274" cy="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indent="45085">
                <a:lnSpc>
                  <a:spcPct val="108000"/>
                </a:lnSpc>
                <a:spcBef>
                  <a:spcPts val="0"/>
                </a:spcBef>
                <a:spcAft>
                  <a:spcPts val="0"/>
                </a:spcAft>
              </a:pPr>
              <a:r>
                <a:rPr lang="en-US" sz="800">
                  <a:solidFill>
                    <a:srgbClr val="231F20"/>
                  </a:solidFill>
                  <a:effectLst/>
                  <a:latin typeface="Arial" panose="020B0604020202020204" pitchFamily="34" charset="0"/>
                  <a:ea typeface="Lucida Sans" panose="020B0602030504020204" pitchFamily="34" charset="0"/>
                  <a:cs typeface="Lucida Sans" panose="020B0602030504020204" pitchFamily="34" charset="0"/>
                </a:rPr>
                <a:t>Achievement of curricular</a:t>
              </a:r>
              <a:r>
                <a:rPr lang="en-US" sz="800" spc="-60">
                  <a:solidFill>
                    <a:srgbClr val="231F20"/>
                  </a:solidFill>
                  <a:effectLst/>
                  <a:latin typeface="Arial" panose="020B0604020202020204" pitchFamily="34" charset="0"/>
                  <a:ea typeface="Lucida Sans" panose="020B0602030504020204" pitchFamily="34" charset="0"/>
                  <a:cs typeface="Lucida Sans" panose="020B0602030504020204" pitchFamily="34" charset="0"/>
                </a:rPr>
                <a:t> </a:t>
              </a:r>
              <a:r>
                <a:rPr lang="en-US" sz="800">
                  <a:solidFill>
                    <a:srgbClr val="231F20"/>
                  </a:solidFill>
                  <a:effectLst/>
                  <a:latin typeface="Arial" panose="020B0604020202020204" pitchFamily="34" charset="0"/>
                  <a:ea typeface="Lucida Sans" panose="020B0602030504020204" pitchFamily="34" charset="0"/>
                  <a:cs typeface="Lucida Sans" panose="020B0602030504020204" pitchFamily="34" charset="0"/>
                </a:rPr>
                <a:t>content</a:t>
              </a:r>
              <a:endParaRPr lang="en-US" sz="1100">
                <a:effectLst/>
                <a:latin typeface="Lucida Sans" panose="020B0602030504020204" pitchFamily="34" charset="0"/>
                <a:ea typeface="Lucida Sans" panose="020B0602030504020204" pitchFamily="34" charset="0"/>
                <a:cs typeface="Lucida Sans" panose="020B0602030504020204" pitchFamily="34" charset="0"/>
              </a:endParaRPr>
            </a:p>
          </p:txBody>
        </p:sp>
        <p:sp>
          <p:nvSpPr>
            <p:cNvPr id="14" name="docshape18">
              <a:extLst>
                <a:ext uri="{FF2B5EF4-FFF2-40B4-BE49-F238E27FC236}">
                  <a16:creationId xmlns:a16="http://schemas.microsoft.com/office/drawing/2014/main" id="{A4EB1BDA-A92A-91D8-25DD-8E725CCF2998}"/>
                </a:ext>
              </a:extLst>
            </p:cNvPr>
            <p:cNvSpPr txBox="1">
              <a:spLocks noChangeArrowheads="1"/>
            </p:cNvSpPr>
            <p:nvPr/>
          </p:nvSpPr>
          <p:spPr bwMode="auto">
            <a:xfrm>
              <a:off x="5" y="5427"/>
              <a:ext cx="6001" cy="550"/>
            </a:xfrm>
            <a:prstGeom prst="rect">
              <a:avLst/>
            </a:prstGeom>
            <a:solidFill>
              <a:srgbClr val="E6E7E8"/>
            </a:solidFill>
            <a:ln w="6350">
              <a:solidFill>
                <a:srgbClr val="231F20"/>
              </a:solidFill>
              <a:prstDash val="solid"/>
              <a:miter lim="800000"/>
              <a:headEnd/>
              <a:tailEnd/>
            </a:ln>
          </p:spPr>
          <p:txBody>
            <a:bodyPr rot="0" vert="horz" wrap="square" lIns="0" tIns="0" rIns="0" bIns="0" anchor="t" anchorCtr="0" upright="1">
              <a:noAutofit/>
            </a:bodyPr>
            <a:lstStyle/>
            <a:p>
              <a:pPr marL="1402080" marR="1402080" algn="ctr">
                <a:spcBef>
                  <a:spcPts val="775"/>
                </a:spcBef>
                <a:spcAft>
                  <a:spcPts val="0"/>
                </a:spcAft>
              </a:pPr>
              <a:r>
                <a:rPr lang="en-US" sz="1000" b="1" spc="155">
                  <a:solidFill>
                    <a:srgbClr val="231F20"/>
                  </a:solidFill>
                  <a:effectLst/>
                  <a:latin typeface="Arial" panose="020B0604020202020204" pitchFamily="34" charset="0"/>
                  <a:ea typeface="Lucida Sans" panose="020B0602030504020204" pitchFamily="34" charset="0"/>
                  <a:cs typeface="Lucida Sans" panose="020B0602030504020204" pitchFamily="34" charset="0"/>
                </a:rPr>
                <a:t>NURTURANT </a:t>
              </a:r>
              <a:endParaRPr lang="en-US" sz="1100">
                <a:effectLst/>
                <a:latin typeface="Lucida Sans" panose="020B0602030504020204" pitchFamily="34" charset="0"/>
                <a:ea typeface="Lucida Sans" panose="020B0602030504020204" pitchFamily="34" charset="0"/>
                <a:cs typeface="Lucida Sans" panose="020B0602030504020204" pitchFamily="34" charset="0"/>
              </a:endParaRPr>
            </a:p>
          </p:txBody>
        </p:sp>
        <p:sp>
          <p:nvSpPr>
            <p:cNvPr id="15" name="docshape19">
              <a:extLst>
                <a:ext uri="{FF2B5EF4-FFF2-40B4-BE49-F238E27FC236}">
                  <a16:creationId xmlns:a16="http://schemas.microsoft.com/office/drawing/2014/main" id="{70181603-34EF-53B9-52C5-863D68648D65}"/>
                </a:ext>
              </a:extLst>
            </p:cNvPr>
            <p:cNvSpPr txBox="1">
              <a:spLocks noChangeArrowheads="1"/>
            </p:cNvSpPr>
            <p:nvPr/>
          </p:nvSpPr>
          <p:spPr bwMode="auto">
            <a:xfrm>
              <a:off x="5" y="5"/>
              <a:ext cx="6001" cy="550"/>
            </a:xfrm>
            <a:prstGeom prst="rect">
              <a:avLst/>
            </a:prstGeom>
            <a:solidFill>
              <a:srgbClr val="E6E7E8"/>
            </a:solidFill>
            <a:ln w="6350">
              <a:solidFill>
                <a:srgbClr val="231F20"/>
              </a:solidFill>
              <a:prstDash val="solid"/>
              <a:miter lim="800000"/>
              <a:headEnd/>
              <a:tailEnd/>
            </a:ln>
          </p:spPr>
          <p:txBody>
            <a:bodyPr rot="0" vert="horz" wrap="square" lIns="0" tIns="0" rIns="0" bIns="0" anchor="t" anchorCtr="0" upright="1">
              <a:noAutofit/>
            </a:bodyPr>
            <a:lstStyle/>
            <a:p>
              <a:pPr marL="1216025" marR="0">
                <a:spcBef>
                  <a:spcPts val="775"/>
                </a:spcBef>
                <a:spcAft>
                  <a:spcPts val="0"/>
                </a:spcAft>
              </a:pPr>
              <a:r>
                <a:rPr lang="en-US" sz="1000" b="1" spc="160">
                  <a:solidFill>
                    <a:srgbClr val="231F20"/>
                  </a:solidFill>
                  <a:effectLst/>
                  <a:latin typeface="Arial" panose="020B0604020202020204" pitchFamily="34" charset="0"/>
                  <a:ea typeface="Lucida Sans" panose="020B0602030504020204" pitchFamily="34" charset="0"/>
                  <a:cs typeface="Lucida Sans" panose="020B0602030504020204" pitchFamily="34" charset="0"/>
                </a:rPr>
                <a:t>INSTRUCTIONAL </a:t>
              </a:r>
              <a:endParaRPr lang="en-US" sz="1100">
                <a:effectLst/>
                <a:latin typeface="Lucida Sans" panose="020B0602030504020204" pitchFamily="34" charset="0"/>
                <a:ea typeface="Lucida Sans" panose="020B0602030504020204" pitchFamily="34" charset="0"/>
                <a:cs typeface="Lucida Sans" panose="020B0602030504020204" pitchFamily="34" charset="0"/>
              </a:endParaRPr>
            </a:p>
          </p:txBody>
        </p:sp>
      </p:gr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7604</TotalTime>
  <Words>664</Words>
  <Application>Microsoft Office PowerPoint</Application>
  <PresentationFormat>On-screen Show (4:3)</PresentationFormat>
  <Paragraphs>87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Calibri</vt:lpstr>
      <vt:lpstr>Facet</vt:lpstr>
      <vt:lpstr>Chapter Seven </vt:lpstr>
      <vt:lpstr>PowerPoint Presentation</vt:lpstr>
      <vt:lpstr>PowerPoint Presentation</vt:lpstr>
      <vt:lpstr>PowerPoint Presentation</vt:lpstr>
      <vt:lpstr>PowerPoint Presentation</vt:lpstr>
      <vt:lpstr>PowerPoint Presentation</vt:lpstr>
      <vt:lpstr>Table 7.1  Syntax for Synectics Strategy One: Creating                        Something New </vt:lpstr>
      <vt:lpstr>Table 7.2  Syntax for Synectics Strategy Two:                    Making the Strange Familiar  </vt:lpstr>
      <vt:lpstr>Figure 7.2 Instructional and Nurturant Effects                    of the Synectics Model </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Synectics</dc:title>
  <dc:creator>Bruce Joyce</dc:creator>
  <cp:lastModifiedBy>Emily Calhoun</cp:lastModifiedBy>
  <cp:revision>430</cp:revision>
  <cp:lastPrinted>2013-08-12T13:38:38Z</cp:lastPrinted>
  <dcterms:created xsi:type="dcterms:W3CDTF">2013-08-08T15:42:51Z</dcterms:created>
  <dcterms:modified xsi:type="dcterms:W3CDTF">2024-07-12T14:11:11Z</dcterms:modified>
</cp:coreProperties>
</file>