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29"/>
  </p:handoutMasterIdLst>
  <p:sldIdLst>
    <p:sldId id="256" r:id="rId2"/>
    <p:sldId id="257" r:id="rId3"/>
    <p:sldId id="258" r:id="rId4"/>
    <p:sldId id="282" r:id="rId5"/>
    <p:sldId id="28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88" r:id="rId14"/>
    <p:sldId id="289" r:id="rId15"/>
    <p:sldId id="290" r:id="rId16"/>
    <p:sldId id="292" r:id="rId17"/>
    <p:sldId id="300" r:id="rId18"/>
    <p:sldId id="269" r:id="rId19"/>
    <p:sldId id="291" r:id="rId20"/>
    <p:sldId id="287" r:id="rId21"/>
    <p:sldId id="263" r:id="rId22"/>
    <p:sldId id="294" r:id="rId23"/>
    <p:sldId id="295" r:id="rId24"/>
    <p:sldId id="302" r:id="rId25"/>
    <p:sldId id="297" r:id="rId26"/>
    <p:sldId id="299" r:id="rId27"/>
    <p:sldId id="30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Calhoun" userId="ef1a48b253f9cf4d" providerId="LiveId" clId="{D99350D7-3863-48E1-A166-0D32B23C8090}"/>
    <pc:docChg chg="modSld">
      <pc:chgData name="Emily Calhoun" userId="ef1a48b253f9cf4d" providerId="LiveId" clId="{D99350D7-3863-48E1-A166-0D32B23C8090}" dt="2024-07-12T19:39:06.450" v="1" actId="207"/>
      <pc:docMkLst>
        <pc:docMk/>
      </pc:docMkLst>
      <pc:sldChg chg="modSp mod">
        <pc:chgData name="Emily Calhoun" userId="ef1a48b253f9cf4d" providerId="LiveId" clId="{D99350D7-3863-48E1-A166-0D32B23C8090}" dt="2024-07-12T19:39:06.450" v="1" actId="207"/>
        <pc:sldMkLst>
          <pc:docMk/>
          <pc:sldMk cId="0" sldId="256"/>
        </pc:sldMkLst>
        <pc:spChg chg="mod">
          <ac:chgData name="Emily Calhoun" userId="ef1a48b253f9cf4d" providerId="LiveId" clId="{D99350D7-3863-48E1-A166-0D32B23C8090}" dt="2024-07-12T19:39:06.450" v="1" actId="207"/>
          <ac:spMkLst>
            <pc:docMk/>
            <pc:sldMk cId="0" sldId="25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06356-A107-46DF-ABCF-9771576E7A3F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9254F-F744-4EEF-B6C4-9224BCBF1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6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4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157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96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9206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5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51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6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5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0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4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2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9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3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C439-3960-4893-9E83-FE9B3FA9F562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8115B3-E68B-4765-BAE8-55077B03B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1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609600"/>
            <a:ext cx="6576312" cy="685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Chapter Six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304800" y="2160590"/>
            <a:ext cx="7467600" cy="3880773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The Picture Word Inductive Model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(PWIM)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752600"/>
            <a:ext cx="61976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381000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they classify by moving words around the Whiteboard.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8288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words find their way into charts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. . 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752600"/>
            <a:ext cx="4622800" cy="346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67605"/>
            <a:ext cx="678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teacher models building sentences using those words. She adds “little useful words” as needed.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4102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Then the students make and share sentences by dictating them.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Lori new pwim review 029_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1685925"/>
            <a:ext cx="5676900" cy="42576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685800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And, then the sentences are studied and classified.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i new pwim review 017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905000"/>
            <a:ext cx="5359400" cy="4019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7239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teacher models composing a paragraph from a category of sentences.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i new pwim review 017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209800"/>
            <a:ext cx="5029200" cy="377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 models several times, then the students arrange sentences into paragraphs and share them.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D44A-EFE4-0B35-9CF4-C3616454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30" y="381000"/>
            <a:ext cx="6866170" cy="1320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electronic whiteboard is a great aid for use with many models.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F3828-096E-9EB1-BADC-969ECE98D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30" y="1828800"/>
            <a:ext cx="7323370" cy="464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In PWIM, it</a:t>
            </a:r>
          </a:p>
          <a:p>
            <a:r>
              <a:rPr lang="en-US" sz="2200" dirty="0"/>
              <a:t>	makes sharing word categories easier</a:t>
            </a:r>
          </a:p>
          <a:p>
            <a:r>
              <a:rPr lang="en-US" sz="2200" dirty="0"/>
              <a:t>	makes sharing and reading student sentences easier </a:t>
            </a:r>
            <a:br>
              <a:rPr lang="en-US" sz="2200" dirty="0"/>
            </a:br>
            <a:r>
              <a:rPr lang="en-US" sz="2200" dirty="0"/>
              <a:t>      (and printing sets for students!)</a:t>
            </a:r>
          </a:p>
          <a:p>
            <a:r>
              <a:rPr lang="en-US" sz="2200" dirty="0"/>
              <a:t>	makes modeling the use of text structures and </a:t>
            </a:r>
            <a:br>
              <a:rPr lang="en-US" sz="2200" dirty="0"/>
            </a:br>
            <a:r>
              <a:rPr lang="en-US" sz="2200" dirty="0"/>
              <a:t>      organizational patterns for reading and writing </a:t>
            </a:r>
            <a:br>
              <a:rPr lang="en-US" sz="2200" dirty="0"/>
            </a:br>
            <a:r>
              <a:rPr lang="en-US" sz="2200" dirty="0"/>
              <a:t>      much easier for students to see when the teacher </a:t>
            </a:r>
            <a:br>
              <a:rPr lang="en-US" sz="2200" dirty="0"/>
            </a:br>
            <a:r>
              <a:rPr lang="en-US" sz="2200" dirty="0"/>
              <a:t>      or they do reading comprehension or writing </a:t>
            </a:r>
            <a:br>
              <a:rPr lang="en-US" sz="2200" dirty="0"/>
            </a:br>
            <a:r>
              <a:rPr lang="en-US" sz="2200" dirty="0"/>
              <a:t>      think </a:t>
            </a:r>
            <a:r>
              <a:rPr lang="en-US" sz="2200" dirty="0" err="1"/>
              <a:t>alouds</a:t>
            </a:r>
            <a:r>
              <a:rPr lang="en-US" sz="2200" dirty="0"/>
              <a:t>.</a:t>
            </a:r>
          </a:p>
          <a:p>
            <a:r>
              <a:rPr lang="en-US" sz="2200" dirty="0"/>
              <a:t>	is great for demonstrating editing and revising.</a:t>
            </a:r>
          </a:p>
          <a:p>
            <a:r>
              <a:rPr lang="en-US" sz="2200" dirty="0"/>
              <a:t> makes  . . .</a:t>
            </a:r>
          </a:p>
        </p:txBody>
      </p:sp>
    </p:spTree>
    <p:extLst>
      <p:ext uri="{BB962C8B-B14F-4D97-AF65-F5344CB8AC3E}">
        <p14:creationId xmlns:p14="http://schemas.microsoft.com/office/powerpoint/2010/main" val="886701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6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6527800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572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Sometimes they use Venn diagrams after reading multiple texts and before writing . . . .</a:t>
            </a:r>
          </a:p>
        </p:txBody>
      </p:sp>
    </p:spTree>
    <p:extLst>
      <p:ext uri="{BB962C8B-B14F-4D97-AF65-F5344CB8AC3E}">
        <p14:creationId xmlns:p14="http://schemas.microsoft.com/office/powerpoint/2010/main" val="62767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2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00503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6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7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Teachers select pictures that relate to the curriculum units or concepts their students are studying.</a:t>
            </a:r>
          </a:p>
        </p:txBody>
      </p:sp>
      <p:pic>
        <p:nvPicPr>
          <p:cNvPr id="5" name="Picture Placeholder 4" descr="23.tif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198" r="11198"/>
          <a:stretch>
            <a:fillRect/>
          </a:stretch>
        </p:blipFill>
        <p:spPr>
          <a:xfrm>
            <a:off x="609599" y="337100"/>
            <a:ext cx="6347714" cy="38457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3234" y="5562600"/>
            <a:ext cx="6463365" cy="8382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One PWIM cycle follows . . . and another . . .  and another . . . 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ia street market broad 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22081"/>
            <a:ext cx="7848600" cy="62438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0D1E-4350-2C7C-AA8A-A4332C38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09" y="228600"/>
            <a:ext cx="6347713" cy="990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Sequence</a:t>
            </a:r>
            <a:r>
              <a:rPr kumimoji="0" lang="en-US" sz="3600" b="1" i="0" u="none" strike="noStrike" kern="1200" cap="none" spc="-21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lang="en-US" sz="3600" b="1" i="0" u="none" strike="noStrike" kern="1200" cap="none" spc="184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3600" b="1" i="0" u="none" strike="noStrike" kern="1200" cap="none" spc="118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</a:t>
            </a:r>
            <a:r>
              <a:rPr kumimoji="0" lang="en-US" sz="3600" b="1" i="0" u="none" strike="noStrike" kern="1200" cap="none" spc="-23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 </a:t>
            </a:r>
            <a:r>
              <a:rPr kumimoji="0" lang="en-US" sz="3600" b="1" i="0" u="none" strike="noStrike" kern="1200" cap="none" spc="-23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</a:t>
            </a:r>
            <a:r>
              <a:rPr kumimoji="0" lang="en-US" sz="3600" b="1" i="0" u="none" strike="noStrike" kern="1200" cap="none" spc="-23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lang="en-US" sz="3600" b="1" i="0" u="none" strike="noStrike" kern="1200" cap="none" spc="-164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Inductive</a:t>
            </a:r>
            <a:r>
              <a:rPr kumimoji="0" lang="en-US" sz="3600" b="1" i="0" u="none" strike="noStrike" kern="1200" cap="none" spc="-148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Model (PWIM)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1C82C-F665-81ED-D2BC-0F84F9673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447800"/>
            <a:ext cx="7010402" cy="5105400"/>
          </a:xfrm>
        </p:spPr>
        <p:txBody>
          <a:bodyPr>
            <a:normAutofit fontScale="92500" lnSpcReduction="10000"/>
          </a:bodyPr>
          <a:lstStyle/>
          <a:p>
            <a:pPr marL="241300" marR="9205" lvl="0" indent="0" defTabSz="914400" rtl="0" eaLnBrk="1" fontAlgn="auto" latinLnBrk="0" hangingPunct="1">
              <a:lnSpc>
                <a:spcPts val="1305"/>
              </a:lnSpc>
              <a:spcBef>
                <a:spcPts val="0"/>
              </a:spcBef>
              <a:spcAft>
                <a:spcPts val="50"/>
              </a:spcAft>
              <a:buClrTx/>
              <a:buSz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1. Select</a:t>
            </a:r>
            <a:r>
              <a:rPr kumimoji="0" lang="en-US" sz="2200" i="0" u="none" strike="noStrike" kern="1200" cap="none" spc="-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lang="en-US" sz="2200" i="0" u="none" strike="noStrike" kern="1200" cap="none" spc="1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picture.</a:t>
            </a:r>
          </a:p>
          <a:p>
            <a:pPr marL="241300" marR="9205" lvl="0" indent="0" defTabSz="914400" rtl="0" eaLnBrk="1" fontAlgn="auto" latinLnBrk="0" hangingPunct="1">
              <a:lnSpc>
                <a:spcPts val="1305"/>
              </a:lnSpc>
              <a:spcBef>
                <a:spcPts val="0"/>
              </a:spcBef>
              <a:spcAft>
                <a:spcPts val="50"/>
              </a:spcAft>
              <a:buClrTx/>
              <a:buSzTx/>
              <a:buNone/>
              <a:tabLst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3299" marR="9205" lvl="0" indent="0" defTabSz="914400" rtl="0" eaLnBrk="1" fontAlgn="auto" latinLnBrk="0" hangingPunct="1">
              <a:lnSpc>
                <a:spcPct val="958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2.</a:t>
            </a:r>
            <a:r>
              <a:rPr kumimoji="0" lang="en-US" sz="2200" i="0" u="none" strike="noStrike" kern="1200" cap="none" spc="2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Have </a:t>
            </a:r>
            <a:r>
              <a:rPr kumimoji="0" lang="en-US" sz="2200" i="0" u="none" strike="noStrike" kern="1200" cap="none" spc="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r>
              <a:rPr kumimoji="0" lang="en-US" sz="2200" i="0" u="none" strike="noStrike" kern="1200" cap="none" spc="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identify</a:t>
            </a:r>
            <a:r>
              <a:rPr kumimoji="0" lang="en-US" sz="220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what</a:t>
            </a:r>
            <a:r>
              <a:rPr kumimoji="0" lang="en-US" sz="220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they </a:t>
            </a:r>
            <a:r>
              <a:rPr kumimoji="0" lang="en-US" sz="2200" i="0" u="none" strike="noStrike" kern="1200" cap="none" spc="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see</a:t>
            </a:r>
            <a:r>
              <a:rPr kumimoji="0" lang="en-US" sz="220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lang="en-US" sz="2200" i="0" u="none" strike="noStrike" kern="1200" cap="none" spc="1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picture.</a:t>
            </a:r>
          </a:p>
          <a:p>
            <a:pPr marL="83299" marR="9205" lvl="0" indent="0" defTabSz="914400" rtl="0" eaLnBrk="1" fontAlgn="auto" latinLnBrk="0" hangingPunct="1">
              <a:lnSpc>
                <a:spcPct val="958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63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3.</a:t>
            </a:r>
            <a:r>
              <a:rPr kumimoji="0" lang="en-US" sz="2200" i="0" u="none" strike="noStrike" kern="1200" cap="none" spc="2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Label </a:t>
            </a:r>
            <a:r>
              <a:rPr kumimoji="0" lang="en-US" sz="220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lang="en-US" sz="2200" i="0" u="none" strike="noStrike" kern="1200" cap="none" spc="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picture</a:t>
            </a:r>
            <a:r>
              <a:rPr kumimoji="0" lang="en-US" sz="220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parts</a:t>
            </a:r>
            <a:r>
              <a:rPr kumimoji="0" lang="en-US" sz="2200" i="0" u="none" strike="noStrike" kern="1200" cap="none" spc="7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identified.</a:t>
            </a:r>
            <a:r>
              <a:rPr kumimoji="0" lang="en-US" sz="2200" i="0" u="none" strike="noStrike" kern="1200" cap="none" spc="-1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(The </a:t>
            </a:r>
            <a:r>
              <a:rPr kumimoji="0" lang="en-US" sz="2200" i="0" u="none" strike="noStrike" kern="1200" cap="none" spc="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teacher</a:t>
            </a:r>
            <a:r>
              <a:rPr kumimoji="0" lang="en-US" sz="220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draws</a:t>
            </a:r>
            <a:r>
              <a:rPr kumimoji="0" lang="en-US" sz="2200" i="0" u="none" strike="noStrike" kern="1200" cap="none" spc="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lang="en-US" sz="2200" i="0" u="none" strike="noStrike" kern="1200" cap="none" spc="15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line </a:t>
            </a:r>
            <a:r>
              <a:rPr kumimoji="0" lang="en-US" sz="220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from</a:t>
            </a:r>
            <a:r>
              <a:rPr kumimoji="0" lang="en-US" sz="2200" i="0" u="none" strike="noStrike" kern="1200" cap="none" spc="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lang="en-US" sz="2200" i="0" u="none" strike="noStrike" kern="1200" cap="none" spc="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picture</a:t>
            </a:r>
            <a:r>
              <a:rPr kumimoji="0" lang="en-US" sz="22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lang="en-US" sz="2200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lang="en-US" sz="220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word,</a:t>
            </a:r>
            <a:r>
              <a:rPr kumimoji="0" lang="en-US" sz="22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says </a:t>
            </a:r>
            <a:r>
              <a:rPr kumimoji="0" lang="en-US" sz="220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lang="en-US" sz="220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word,</a:t>
            </a:r>
            <a:r>
              <a:rPr kumimoji="0" lang="en-US" sz="220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spells </a:t>
            </a:r>
            <a:r>
              <a:rPr kumimoji="0" lang="en-US" sz="2200" i="0" u="none" strike="noStrike" kern="1200" cap="none" spc="10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lang="en-US" sz="220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</a:t>
            </a:r>
            <a:r>
              <a:rPr kumimoji="0" lang="en-US" sz="220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lang="en-US" sz="2200" i="0" u="none" strike="noStrike" kern="1200" cap="none" spc="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points</a:t>
            </a:r>
            <a:r>
              <a:rPr kumimoji="0" lang="en-US" sz="220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lang="en-US" sz="2200" i="0" u="none" strike="noStrike" kern="1200" cap="none" spc="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each letter with </a:t>
            </a:r>
            <a:r>
              <a:rPr kumimoji="0" lang="en-US" sz="220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a</a:t>
            </a:r>
            <a:r>
              <a:rPr kumimoji="0" lang="en-US" sz="2200" i="0" u="none" strike="noStrike" kern="1200" cap="none" spc="1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finger</a:t>
            </a:r>
            <a:r>
              <a:rPr kumimoji="0" lang="en-US" sz="2200" i="0" u="none" strike="noStrike" kern="1200" cap="none" spc="-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</a:t>
            </a:r>
            <a:r>
              <a:rPr kumimoji="0" lang="en-US" sz="2200" i="0" u="none" strike="noStrike" kern="1200" cap="none" spc="13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marke</a:t>
            </a:r>
            <a:r>
              <a:rPr kumimoji="0" lang="en-US" sz="2200" i="0" u="none" strike="noStrike" kern="1200" cap="none" spc="-1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lang="en-US" sz="2200" i="0" u="none" strike="noStrike" kern="12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says</a:t>
            </a:r>
            <a:r>
              <a:rPr kumimoji="0" lang="en-US" sz="2200" i="0" u="none" strike="noStrike" kern="1200" cap="none" spc="17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</a:t>
            </a:r>
            <a:r>
              <a:rPr kumimoji="0" lang="en-US" sz="2200" i="0" u="none" strike="noStrike" kern="1200" cap="none" spc="-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again,</a:t>
            </a:r>
            <a:r>
              <a:rPr kumimoji="0" lang="en-US" sz="2200" i="0" u="none" strike="noStrike" kern="1200" cap="none" spc="-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lang="en-US" sz="220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r>
              <a:rPr kumimoji="0" lang="en-US" sz="2200" i="0" u="none" strike="noStrike" kern="1200" cap="none" spc="6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spell the</a:t>
            </a:r>
            <a:r>
              <a:rPr kumimoji="0" lang="en-US" sz="2200" i="0" u="none" strike="noStrike" kern="1200" cap="none" spc="2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</a:t>
            </a:r>
            <a:r>
              <a:rPr kumimoji="0" lang="en-US" sz="22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with </a:t>
            </a:r>
            <a:r>
              <a:rPr kumimoji="0" lang="en-US" sz="2200" i="0" u="none" strike="noStrike" kern="1200" cap="none" spc="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teache</a:t>
            </a:r>
            <a:r>
              <a:rPr kumimoji="0" lang="en-US" sz="2200" i="0" u="none" strike="noStrike" kern="1200" cap="none" spc="-1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.)</a:t>
            </a:r>
          </a:p>
          <a:p>
            <a:pPr marL="241300" marR="63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3299" marR="9205" lvl="0" indent="0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4.</a:t>
            </a:r>
            <a:r>
              <a:rPr kumimoji="0" lang="en-US" sz="2200" i="0" u="none" strike="noStrike" kern="1200" cap="none" spc="2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Read/review</a:t>
            </a:r>
            <a:r>
              <a:rPr kumimoji="0" lang="en-US" sz="220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picture-word</a:t>
            </a:r>
            <a:r>
              <a:rPr kumimoji="0" lang="en-US" sz="22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chart.</a:t>
            </a:r>
          </a:p>
          <a:p>
            <a:pPr marL="83299" marR="9205" lvl="0" indent="0" defTabSz="914400" rtl="0" eaLnBrk="1" fontAlgn="auto" latinLnBrk="0" hangingPunct="1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76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5.</a:t>
            </a:r>
            <a:r>
              <a:rPr kumimoji="0" lang="en-US" sz="2200" i="0" u="none" strike="noStrike" kern="1200" cap="none" spc="2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Have</a:t>
            </a:r>
            <a:r>
              <a:rPr kumimoji="0" lang="en-US" sz="2200" i="0" u="none" strike="noStrike" kern="1200" cap="none" spc="2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r>
              <a:rPr kumimoji="0" lang="en-US" sz="2200" i="0" u="none" strike="noStrike" kern="1200" cap="none" spc="1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classify</a:t>
            </a:r>
            <a:r>
              <a:rPr kumimoji="0" lang="en-US" sz="2200" i="0" u="none" strike="noStrike" kern="1200" cap="none" spc="-10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1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words</a:t>
            </a:r>
            <a:r>
              <a:rPr kumimoji="0" lang="en-US" sz="2200" i="0" u="none" strike="noStrike" kern="1200" cap="none" spc="-5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into </a:t>
            </a:r>
            <a:r>
              <a:rPr kumimoji="0" lang="en-US" sz="220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lang="en-US" sz="2200" i="0" u="none" strike="noStrike" kern="1200" cap="none" spc="7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variety</a:t>
            </a:r>
            <a:r>
              <a:rPr kumimoji="0" lang="en-US" sz="2200" i="0" u="none" strike="noStrike" kern="1200" cap="none" spc="-4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lang="en-US" sz="2200" i="0" u="none" strike="noStrike" kern="1200" cap="none" spc="7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groups.</a:t>
            </a:r>
            <a:r>
              <a:rPr kumimoji="0" lang="en-US" sz="220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Identify</a:t>
            </a:r>
            <a:r>
              <a:rPr kumimoji="0" lang="en-US" sz="2200" i="0" u="none" strike="noStrike" kern="1200" cap="none" spc="-8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common concepts</a:t>
            </a:r>
            <a:r>
              <a:rPr kumimoji="0" lang="en-US" sz="2200" i="0" u="none" strike="noStrike" kern="1200" cap="none" spc="-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lang="en-US" sz="2200" i="0" u="none" strike="noStrike" kern="1200" cap="none" spc="1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1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words</a:t>
            </a:r>
            <a:r>
              <a:rPr kumimoji="0" lang="en-US" sz="2200" i="0" u="none" strike="noStrike" kern="1200" cap="none" spc="-5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lang="en-US" sz="2200" i="0" u="none" strike="noStrike" kern="1200" cap="none" spc="13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emphasize</a:t>
            </a:r>
            <a:r>
              <a:rPr kumimoji="0" lang="en-US" sz="2200" i="0" u="none" strike="noStrike" kern="1200" cap="none" spc="-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with </a:t>
            </a:r>
            <a:r>
              <a:rPr kumimoji="0" lang="en-US" sz="220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1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class </a:t>
            </a:r>
            <a:r>
              <a:rPr kumimoji="0" lang="en-US" sz="2200" i="0" u="none" strike="noStrike" kern="1200" cap="none" spc="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</a:t>
            </a:r>
            <a:r>
              <a:rPr kumimoji="0" lang="en-US" sz="2200" i="0" u="none" strike="noStrike" kern="1200" cap="none" spc="1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lang="en-US" sz="2200" i="0" u="none" strike="noStrike" kern="1200" cap="none" spc="7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whole.</a:t>
            </a:r>
            <a:r>
              <a:rPr kumimoji="0" lang="en-US" sz="2200" i="0" u="none" strike="noStrike" kern="1200" cap="none" spc="-4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18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 “read” </a:t>
            </a:r>
            <a:r>
              <a:rPr kumimoji="0" lang="en-US" sz="2200" i="0" u="none" strike="noStrike" kern="1200" cap="none" spc="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lang="en-US" sz="220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words</a:t>
            </a:r>
            <a:r>
              <a:rPr kumimoji="0" lang="en-US" sz="220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</a:t>
            </a:r>
            <a:r>
              <a:rPr kumimoji="0" lang="en-US" sz="2200" i="0" u="none" strike="noStrike" kern="1200" cap="none" spc="1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referring</a:t>
            </a:r>
            <a:r>
              <a:rPr kumimoji="0" lang="en-US" sz="2200" i="0" u="none" strike="noStrike" kern="1200" cap="none" spc="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lang="en-US" sz="220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lang="en-US" sz="220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chart if</a:t>
            </a:r>
            <a:r>
              <a:rPr kumimoji="0" lang="en-US" sz="2200" i="0" u="none" strike="noStrike" kern="1200" cap="none" spc="1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lang="en-US" sz="220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</a:t>
            </a:r>
            <a:r>
              <a:rPr kumimoji="0" lang="en-US" sz="2200" i="0" u="none" strike="noStrike" kern="1200" cap="none" spc="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is</a:t>
            </a:r>
            <a:r>
              <a:rPr kumimoji="0" lang="en-US" sz="2200" i="0" u="none" strike="noStrike" kern="1200" cap="none" spc="1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not </a:t>
            </a:r>
            <a:r>
              <a:rPr kumimoji="0" lang="en-US" sz="2200" i="0" u="none" strike="noStrike" kern="1200" cap="none" spc="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lang="en-US" sz="220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their</a:t>
            </a:r>
            <a:r>
              <a:rPr kumimoji="0" lang="en-US" sz="2200" i="0" u="none" strike="noStrike" kern="1200" cap="none" spc="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sight vocabular</a:t>
            </a:r>
            <a:r>
              <a:rPr kumimoji="0" lang="en-US" sz="2200" i="0" u="none" strike="noStrike" kern="1200" cap="none" spc="-1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</a:p>
          <a:p>
            <a:pPr marL="241300" marR="76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3300" marR="76" indent="0">
              <a:lnSpc>
                <a:spcPct val="100041"/>
              </a:lnSpc>
              <a:spcBef>
                <a:spcPts val="50"/>
              </a:spcBef>
              <a:buNone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6.</a:t>
            </a:r>
            <a:r>
              <a:rPr kumimoji="0" lang="en-US" sz="2200" i="0" u="none" strike="noStrike" kern="1200" cap="none" spc="2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Add</a:t>
            </a:r>
            <a:r>
              <a:rPr kumimoji="0" lang="en-US" sz="2200" i="0" u="none" strike="noStrike" kern="120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words,</a:t>
            </a:r>
            <a:r>
              <a:rPr kumimoji="0" lang="en-US" sz="2200" i="0" u="none" strike="noStrike" kern="1200" cap="none" spc="-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if</a:t>
            </a:r>
            <a:r>
              <a:rPr kumimoji="0" lang="en-US" sz="2200" i="0" u="none" strike="noStrike" kern="1200" cap="none" spc="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desired,</a:t>
            </a:r>
            <a:r>
              <a:rPr kumimoji="0" lang="en-US" sz="22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lang="en-US" sz="2200" i="0" u="none" strike="noStrike" kern="1200" cap="none" spc="1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picture-word</a:t>
            </a:r>
            <a:r>
              <a:rPr kumimoji="0" lang="en-US" sz="2200" i="0" u="none" strike="noStrike" kern="1200" cap="none" spc="-1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chart</a:t>
            </a:r>
            <a:r>
              <a:rPr kumimoji="0" lang="en-US" sz="2200" i="0" u="none" strike="noStrike" kern="1200" cap="none" spc="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lang="en-US" sz="2200" i="0" u="none" strike="noStrike" kern="1200" cap="none" spc="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lang="en-US" sz="2200" i="0" u="none" strike="noStrike" kern="1200" cap="none" spc="1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br>
              <a:rPr kumimoji="0" lang="en-US" sz="2200" i="0" u="none" strike="noStrike" kern="1200" cap="none" spc="1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200" i="0" u="none" strike="noStrike" kern="1200" cap="none" spc="1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200" i="0" u="none" strike="noStrike" kern="1200" cap="none" spc="2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word</a:t>
            </a:r>
            <a:r>
              <a:rPr kumimoji="0" lang="en-US" sz="220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banks.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62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356220"/>
            <a:ext cx="7391400" cy="650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00" marR="88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7.</a:t>
            </a:r>
            <a:r>
              <a:rPr kumimoji="0" lang="en-US" sz="2000" i="0" u="none" strike="noStrike" kern="1200" cap="none" spc="2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Hav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 </a:t>
            </a:r>
            <a:r>
              <a:rPr kumimoji="0" lang="en-US" sz="2000" i="0" u="none" strike="noStrike" kern="1200" cap="none" spc="10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lang="en-US" sz="2000" i="0" u="none" strike="noStrike" kern="1200" cap="none" spc="8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thin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</a:t>
            </a:r>
            <a:r>
              <a:rPr kumimoji="0" lang="en-US" sz="200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lang="en-US" sz="2000" i="0" u="none" strike="noStrike" kern="1200" cap="none" spc="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lang="en-US" sz="2000" i="0" u="none" strike="noStrike" kern="1200" cap="none" spc="19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titl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 </a:t>
            </a:r>
            <a:r>
              <a:rPr kumimoji="0" lang="en-US" sz="2000" i="0" u="none" strike="noStrike" kern="1200" cap="none" spc="1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 </a:t>
            </a:r>
            <a:r>
              <a:rPr kumimoji="0" lang="en-US" sz="2000" i="0" u="none" strike="noStrike" kern="1200" cap="none" spc="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lang="en-US" sz="2000" i="0" u="none" strike="noStrike" kern="1200" cap="none" spc="11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picture-wor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 </a:t>
            </a:r>
            <a:r>
              <a:rPr kumimoji="0" lang="en-US" sz="200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chart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  <a:r>
              <a:rPr kumimoji="0" lang="en-US" sz="2000" i="0" u="none" strike="noStrike" kern="1200" cap="none" spc="1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241300" marR="88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124" dirty="0">
                <a:solidFill>
                  <a:prstClr val="black"/>
                </a:solidFill>
                <a:latin typeface="Times New Roman"/>
                <a:cs typeface="Times New Roman"/>
              </a:rPr>
              <a:t>   </a:t>
            </a:r>
            <a:r>
              <a:rPr kumimoji="0" lang="en-US" sz="200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(Th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 </a:t>
            </a:r>
            <a:r>
              <a:rPr kumimoji="0" lang="en-US" sz="2000" i="0" u="none" strike="noStrike" kern="1200" cap="none" spc="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teacher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leads</a:t>
            </a:r>
            <a:r>
              <a:rPr kumimoji="0" lang="en-US" sz="2000" i="0" u="none" strike="noStrike" kern="1200" cap="none" spc="-8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r>
              <a:rPr kumimoji="0" lang="en-US" sz="2000" i="0" u="none" strike="noStrike" kern="1200" cap="none" spc="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lang="en-US" sz="2000" i="0" u="none" strike="noStrike" kern="1200" cap="none" spc="14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think</a:t>
            </a:r>
            <a:r>
              <a:rPr kumimoji="0" lang="en-US" sz="2000" i="0" u="none" strike="noStrike" kern="1200" cap="none" spc="-5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about</a:t>
            </a:r>
            <a:r>
              <a:rPr kumimoji="0" lang="en-US" sz="200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000" i="0" u="none" strike="noStrike" kern="1200" cap="none" spc="2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“evidence”</a:t>
            </a:r>
            <a:r>
              <a:rPr kumimoji="0" lang="en-US" sz="200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lang="en-US" sz="2000" i="0" u="none" strike="noStrike" kern="1200" cap="none" spc="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br>
              <a:rPr kumimoji="0" lang="en-US" sz="2000" i="0" u="none" strike="noStrike" kern="1200" cap="none" spc="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000" i="0" u="none" strike="noStrike" kern="1200" cap="none" spc="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information</a:t>
            </a:r>
            <a:r>
              <a:rPr kumimoji="0" lang="en-US" sz="200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lang="en-US" sz="2000" i="0" u="none" strike="noStrike" kern="1200" cap="none" spc="14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their</a:t>
            </a:r>
            <a:r>
              <a:rPr kumimoji="0" lang="en-US" sz="200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chart and </a:t>
            </a:r>
            <a:r>
              <a:rPr kumimoji="0" lang="en-US" sz="2000" i="0" u="none" strike="noStrike" kern="1200" cap="none" spc="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about</a:t>
            </a: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what</a:t>
            </a:r>
            <a:r>
              <a:rPr kumimoji="0" lang="en-US" sz="2000" i="0" u="none" strike="noStrike" kern="1200" cap="none" spc="-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they </a:t>
            </a:r>
            <a:r>
              <a:rPr kumimoji="0" lang="en-US" sz="2000" i="0" u="none" strike="noStrike" kern="1200" cap="none" spc="2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want</a:t>
            </a:r>
            <a:r>
              <a:rPr kumimoji="0" lang="en-US" sz="2000" i="0" u="none" strike="noStrike" kern="1200" cap="none" spc="-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lang="en-US" sz="2000" i="0" u="none" strike="noStrike" kern="1200" cap="none" spc="1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say</a:t>
            </a:r>
            <a:r>
              <a:rPr kumimoji="0" lang="en-US" sz="2000" i="0" u="none" strike="noStrike" kern="1200" cap="none" spc="17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about</a:t>
            </a:r>
            <a:r>
              <a:rPr kumimoji="0" lang="en-US" sz="20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br>
              <a:rPr kumimoji="0" lang="en-US" sz="20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00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this </a:t>
            </a:r>
            <a:r>
              <a:rPr kumimoji="0" lang="en-US" sz="2000" i="0" u="none" strike="noStrike" kern="1200" cap="none" spc="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information.)</a:t>
            </a:r>
          </a:p>
          <a:p>
            <a:pPr marL="241300" marR="88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88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 8. The teacher models writing sentences about the picture, using a  </a:t>
            </a:r>
            <a:b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</a:b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  composing think-aloud process.</a:t>
            </a:r>
          </a:p>
          <a:p>
            <a:pPr marL="241300" marR="88" lvl="0" indent="-158000" defTabSz="914400" rtl="0" eaLnBrk="1" fontAlgn="auto" latinLnBrk="0" hangingPunct="1">
              <a:lnSpc>
                <a:spcPct val="100041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9.</a:t>
            </a:r>
            <a:r>
              <a:rPr kumimoji="0" lang="en-US" sz="2000" i="0" u="none" strike="noStrike" kern="1200" cap="none" spc="2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Have </a:t>
            </a:r>
            <a:r>
              <a:rPr kumimoji="0" lang="en-US" sz="2000" i="0" u="none" strike="noStrike" kern="1200" cap="none" spc="8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students</a:t>
            </a:r>
            <a:r>
              <a:rPr kumimoji="0" lang="en-US" sz="2000" i="0" u="none" strike="noStrike" kern="1200" cap="none" spc="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generate a</a:t>
            </a:r>
            <a:r>
              <a:rPr kumimoji="0" lang="en-US" sz="2000" i="0" u="none" strike="noStrike" kern="1200" cap="none" spc="1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sentence,</a:t>
            </a:r>
            <a:r>
              <a:rPr kumimoji="0" lang="en-US" sz="200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sentences,</a:t>
            </a:r>
            <a:r>
              <a:rPr kumimoji="0" lang="en-US" sz="200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</a:t>
            </a:r>
            <a:r>
              <a:rPr kumimoji="0" lang="en-US" sz="2000" i="0" u="none" strike="noStrike" kern="1200" cap="none" spc="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lang="en-US" sz="2000" i="0" u="none" strike="noStrike" kern="1200" cap="none" spc="1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paragraph</a:t>
            </a:r>
            <a:r>
              <a:rPr kumimoji="0" lang="en-US" sz="2000" i="0" u="none" strike="noStrike" kern="1200" cap="none" spc="2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br>
              <a:rPr kumimoji="0" lang="en-US" sz="2000" i="0" u="none" strike="noStrike" kern="1200" cap="none" spc="2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000" i="0" u="none" strike="noStrike" kern="1200" cap="none" spc="24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directly</a:t>
            </a:r>
            <a:r>
              <a:rPr kumimoji="0" lang="en-US" sz="200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related</a:t>
            </a:r>
            <a:r>
              <a:rPr kumimoji="0" lang="en-US" sz="2000" i="0" u="none" strike="noStrike" kern="1200" cap="none" spc="7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</a:t>
            </a:r>
            <a:r>
              <a:rPr kumimoji="0" lang="en-US" sz="2000" i="0" u="none" strike="noStrike" kern="1200" cap="none" spc="1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000" i="0" u="none" strike="noStrike" kern="1200" cap="none" spc="1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picture word</a:t>
            </a:r>
            <a:r>
              <a:rPr kumimoji="0" lang="en-US" sz="200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chart.</a:t>
            </a:r>
            <a:r>
              <a:rPr kumimoji="0" lang="en-US" sz="2000" i="0" u="none" strike="noStrike" kern="1200" cap="none" spc="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spc="11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1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10. The teacher then 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tudents</a:t>
            </a:r>
            <a:r>
              <a:rPr kumimoji="0" lang="en-US" sz="2000" i="0" u="none" strike="noStrike" kern="1200" cap="none" spc="7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classify</a:t>
            </a:r>
            <a:r>
              <a:rPr kumimoji="0" lang="en-US" sz="2000" i="0" u="none" strike="noStrike" kern="1200" cap="none" spc="-7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group-generated sets</a:t>
            </a:r>
            <a:r>
              <a:rPr kumimoji="0" lang="en-US" sz="2000" i="0" u="none" strike="noStrike" kern="1200" cap="none" spc="2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lang="en-US" sz="2000" i="0" u="none" strike="noStrike" kern="1200" cap="none" spc="9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br>
              <a:rPr kumimoji="0" lang="en-US" sz="2000" i="0" u="none" strike="noStrike" kern="1200" cap="none" spc="9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000" i="0" u="none" strike="noStrike" kern="1200" cap="none" spc="9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sentences.</a:t>
            </a:r>
            <a:r>
              <a:rPr kumimoji="0" lang="en-US" sz="2000" i="0" u="none" strike="noStrike" kern="1200" cap="none" spc="-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spc="-3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-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11.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000" i="0" u="none" strike="noStrike" kern="1200" cap="none" spc="2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teacher</a:t>
            </a:r>
            <a:r>
              <a:rPr kumimoji="0" lang="en-US" sz="200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models</a:t>
            </a:r>
            <a:r>
              <a:rPr kumimoji="0" lang="en-US" sz="200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putting</a:t>
            </a:r>
            <a:r>
              <a:rPr kumimoji="0" lang="en-US" sz="2000" i="0" u="none" strike="noStrike" kern="1200" cap="none" spc="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lang="en-US" sz="2000" i="0" u="none" strike="noStrike" kern="1200" cap="none" spc="2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sentences</a:t>
            </a:r>
            <a:r>
              <a:rPr kumimoji="0" lang="en-US" sz="2000" i="0" u="none" strike="noStrike" kern="1200" cap="none" spc="-3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together</a:t>
            </a:r>
            <a:r>
              <a:rPr kumimoji="0" lang="en-US" sz="2000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into a good </a:t>
            </a:r>
            <a:r>
              <a:rPr kumimoji="0" lang="en-US" sz="2000" i="0" u="none" strike="noStrike" kern="1200" cap="none" spc="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br>
              <a:rPr kumimoji="0" lang="en-US" sz="2000" i="0" u="none" strike="noStrike" kern="1200" cap="none" spc="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en-US" sz="2000" i="0" u="none" strike="noStrike" kern="1200" cap="none" spc="2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paragraph.</a:t>
            </a: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12. The students write or dictate paragraphs.</a:t>
            </a: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41300" marR="0" lvl="0" indent="-158000" defTabSz="914400" rtl="0" eaLnBrk="1" fontAlgn="auto" latinLnBrk="0" hangingPunct="1">
              <a:lnSpc>
                <a:spcPct val="1000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(Modified from Table 6.1 Summary Chart for the Picture Word Inductive Model.)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382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Part of the PWIM Rationale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6781800" cy="43735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Links students’ natural listening-speaking language directly to print.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Students inquire from the beginning – starting with studying a picture and identifying objects and actions in it. The words they “shake out” of the picture become part of the content of instruction.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The focus is on evidence—whether studying the photograph, word properties, gathering related words from picture books, or writing about the photograph or topic.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9C10-C94F-9A4A-5BC6-5E8FE575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6857999" cy="762000"/>
          </a:xfrm>
        </p:spPr>
        <p:txBody>
          <a:bodyPr>
            <a:normAutofit fontScale="90000"/>
          </a:bodyPr>
          <a:lstStyle/>
          <a:p>
            <a:r>
              <a:rPr lang="en-US" sz="2200" b="1" spc="-1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Figure 6.12  Instructional and Nurturant Effects of the </a:t>
            </a:r>
            <a:br>
              <a:rPr lang="en-US" sz="2200" b="1" spc="-1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</a:br>
            <a:r>
              <a:rPr lang="en-US" sz="2200" b="1" spc="-1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                 Picture Word Inductive Model</a:t>
            </a:r>
            <a:br>
              <a:rPr lang="en-US" sz="1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B5064-ACAA-91B3-7699-00E413954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8077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1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Let’s begin in a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6934200" cy="4191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>
                <a:solidFill>
                  <a:srgbClr val="002060"/>
                </a:solidFill>
              </a:rPr>
              <a:t>The wall let’s us know that this first-grade classroom is one of those where PWIM is a major part of learning to read and write. </a:t>
            </a:r>
          </a:p>
          <a:p>
            <a:pPr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2800" dirty="0">
                <a:solidFill>
                  <a:srgbClr val="002060"/>
                </a:solidFill>
              </a:rPr>
              <a:t>Watch Emily Calhoun’s demonstrations with kindergarten children on </a:t>
            </a:r>
            <a:r>
              <a:rPr lang="en-US" sz="2800" dirty="0">
                <a:solidFill>
                  <a:srgbClr val="002060"/>
                </a:solidFill>
                <a:hlinkClick r:id="rId2"/>
              </a:rPr>
              <a:t>www.modelsofteaching.org</a:t>
            </a:r>
            <a:r>
              <a:rPr lang="en-US" sz="2800" dirty="0">
                <a:solidFill>
                  <a:srgbClr val="002060"/>
                </a:solidFill>
              </a:rPr>
              <a:t> and follow the phases of the model as those students begin reading and analyzing words.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2"/>
          <p:cNvSpPr/>
          <p:nvPr/>
        </p:nvSpPr>
        <p:spPr>
          <a:xfrm>
            <a:off x="1428748" y="2667000"/>
            <a:ext cx="5353051" cy="335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90600" y="10668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PWIM Cycles begin as the students study a picture and identify objects and actions that they name – these  are spelled out on the chart.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i new pwim review 003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057400"/>
            <a:ext cx="5105400" cy="3402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334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They study those words – letters, sounds, syllables, meanings.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 PWIM final real 001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2133600"/>
            <a:ext cx="4724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" y="685800"/>
            <a:ext cx="689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classify the words, building categories based on word properties.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 sorting 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085850"/>
            <a:ext cx="5638800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 PWIM final real 001_000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066800"/>
            <a:ext cx="5867400" cy="44005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r PWIM final real 001_0002 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4800" y="1200150"/>
            <a:ext cx="6121400" cy="4591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29449</TotalTime>
  <Words>760</Words>
  <Application>Microsoft Office PowerPoint</Application>
  <PresentationFormat>On-screen Show (4:3)</PresentationFormat>
  <Paragraphs>59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Wingdings 3</vt:lpstr>
      <vt:lpstr>Facet</vt:lpstr>
      <vt:lpstr>Chapter Six</vt:lpstr>
      <vt:lpstr>PowerPoint Presentation</vt:lpstr>
      <vt:lpstr>Let’s begin in a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electronic whiteboard is a great aid for use with many models.</vt:lpstr>
      <vt:lpstr>PowerPoint Presentation</vt:lpstr>
      <vt:lpstr>PowerPoint Presentation</vt:lpstr>
      <vt:lpstr>PowerPoint Presentation</vt:lpstr>
      <vt:lpstr>Teachers select pictures that relate to the curriculum units or concepts their students are studying.</vt:lpstr>
      <vt:lpstr>PowerPoint Presentation</vt:lpstr>
      <vt:lpstr>PowerPoint Presentation</vt:lpstr>
      <vt:lpstr>Sequence of the Picture Word Inductive Model (PWIM) </vt:lpstr>
      <vt:lpstr>PowerPoint Presentation</vt:lpstr>
      <vt:lpstr>Part of the PWIM Rationale</vt:lpstr>
      <vt:lpstr>Figure 6.12  Instructional and Nurturant Effects of the                       Picture Word Inductive Model 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PWIM</dc:title>
  <dc:creator>Bruce Joyce</dc:creator>
  <cp:lastModifiedBy>Emily Calhoun</cp:lastModifiedBy>
  <cp:revision>247</cp:revision>
  <dcterms:created xsi:type="dcterms:W3CDTF">2013-08-13T14:36:24Z</dcterms:created>
  <dcterms:modified xsi:type="dcterms:W3CDTF">2024-07-12T19:39:55Z</dcterms:modified>
</cp:coreProperties>
</file>