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5" r:id="rId8"/>
    <p:sldId id="26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Calhoun" initials="EC" lastIdx="1" clrIdx="0">
    <p:extLst>
      <p:ext uri="{19B8F6BF-5375-455C-9EA6-DF929625EA0E}">
        <p15:presenceInfo xmlns:p15="http://schemas.microsoft.com/office/powerpoint/2012/main" userId="ef1a48b253f9cf4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4D4D4D"/>
    <a:srgbClr val="777777"/>
    <a:srgbClr val="1C1C1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8F7D62A-9B23-4B29-A928-1A7B2FF30639}" type="slidenum">
              <a:rPr lang="en-US" altLang="en-US" smtClean="0"/>
              <a:pPr/>
              <a:t>‹#›</a:t>
            </a:fld>
            <a:endParaRPr lang="en-US" altLang="en-US"/>
          </a:p>
        </p:txBody>
      </p:sp>
    </p:spTree>
    <p:extLst>
      <p:ext uri="{BB962C8B-B14F-4D97-AF65-F5344CB8AC3E}">
        <p14:creationId xmlns:p14="http://schemas.microsoft.com/office/powerpoint/2010/main" val="304784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F0E8F24-C36B-4418-BA40-6BD5370D3C96}" type="slidenum">
              <a:rPr lang="en-US" altLang="en-US" smtClean="0"/>
              <a:pPr/>
              <a:t>‹#›</a:t>
            </a:fld>
            <a:endParaRPr lang="en-US" altLang="en-US"/>
          </a:p>
        </p:txBody>
      </p:sp>
    </p:spTree>
    <p:extLst>
      <p:ext uri="{BB962C8B-B14F-4D97-AF65-F5344CB8AC3E}">
        <p14:creationId xmlns:p14="http://schemas.microsoft.com/office/powerpoint/2010/main" val="384592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F0E8F24-C36B-4418-BA40-6BD5370D3C96}"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9298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F0E8F24-C36B-4418-BA40-6BD5370D3C96}" type="slidenum">
              <a:rPr lang="en-US" altLang="en-US" smtClean="0"/>
              <a:pPr/>
              <a:t>‹#›</a:t>
            </a:fld>
            <a:endParaRPr lang="en-US" altLang="en-US"/>
          </a:p>
        </p:txBody>
      </p:sp>
    </p:spTree>
    <p:extLst>
      <p:ext uri="{BB962C8B-B14F-4D97-AF65-F5344CB8AC3E}">
        <p14:creationId xmlns:p14="http://schemas.microsoft.com/office/powerpoint/2010/main" val="1822767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F0E8F24-C36B-4418-BA40-6BD5370D3C96}"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999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F0E8F24-C36B-4418-BA40-6BD5370D3C96}" type="slidenum">
              <a:rPr lang="en-US" altLang="en-US" smtClean="0"/>
              <a:pPr/>
              <a:t>‹#›</a:t>
            </a:fld>
            <a:endParaRPr lang="en-US" altLang="en-US"/>
          </a:p>
        </p:txBody>
      </p:sp>
    </p:spTree>
    <p:extLst>
      <p:ext uri="{BB962C8B-B14F-4D97-AF65-F5344CB8AC3E}">
        <p14:creationId xmlns:p14="http://schemas.microsoft.com/office/powerpoint/2010/main" val="2836812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4D11F22-7901-4229-8E98-313F0B8F734A}" type="slidenum">
              <a:rPr lang="en-US" altLang="en-US" smtClean="0"/>
              <a:pPr/>
              <a:t>‹#›</a:t>
            </a:fld>
            <a:endParaRPr lang="en-US" altLang="en-US"/>
          </a:p>
        </p:txBody>
      </p:sp>
    </p:spTree>
    <p:extLst>
      <p:ext uri="{BB962C8B-B14F-4D97-AF65-F5344CB8AC3E}">
        <p14:creationId xmlns:p14="http://schemas.microsoft.com/office/powerpoint/2010/main" val="3177028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56DFE63-DDEE-4269-816B-2E759CF9A4AE}" type="slidenum">
              <a:rPr lang="en-US" altLang="en-US" smtClean="0"/>
              <a:pPr/>
              <a:t>‹#›</a:t>
            </a:fld>
            <a:endParaRPr lang="en-US" altLang="en-US"/>
          </a:p>
        </p:txBody>
      </p:sp>
    </p:spTree>
    <p:extLst>
      <p:ext uri="{BB962C8B-B14F-4D97-AF65-F5344CB8AC3E}">
        <p14:creationId xmlns:p14="http://schemas.microsoft.com/office/powerpoint/2010/main" val="3419171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1D3CC8B-7B95-49C1-BC23-24CB3B2A5DBD}" type="slidenum">
              <a:rPr lang="en-US" altLang="en-US" smtClean="0"/>
              <a:pPr/>
              <a:t>‹#›</a:t>
            </a:fld>
            <a:endParaRPr lang="en-US" altLang="en-US"/>
          </a:p>
        </p:txBody>
      </p:sp>
    </p:spTree>
    <p:extLst>
      <p:ext uri="{BB962C8B-B14F-4D97-AF65-F5344CB8AC3E}">
        <p14:creationId xmlns:p14="http://schemas.microsoft.com/office/powerpoint/2010/main" val="256841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C18C0FB-0046-472F-A697-49527AF96FF6}" type="slidenum">
              <a:rPr lang="en-US" altLang="en-US" smtClean="0"/>
              <a:pPr/>
              <a:t>‹#›</a:t>
            </a:fld>
            <a:endParaRPr lang="en-US" altLang="en-US"/>
          </a:p>
        </p:txBody>
      </p:sp>
    </p:spTree>
    <p:extLst>
      <p:ext uri="{BB962C8B-B14F-4D97-AF65-F5344CB8AC3E}">
        <p14:creationId xmlns:p14="http://schemas.microsoft.com/office/powerpoint/2010/main" val="3268966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4011952-1CE2-47DB-BC9A-C07CBA772C8D}" type="slidenum">
              <a:rPr lang="en-US" altLang="en-US" smtClean="0"/>
              <a:pPr/>
              <a:t>‹#›</a:t>
            </a:fld>
            <a:endParaRPr lang="en-US" altLang="en-US"/>
          </a:p>
        </p:txBody>
      </p:sp>
    </p:spTree>
    <p:extLst>
      <p:ext uri="{BB962C8B-B14F-4D97-AF65-F5344CB8AC3E}">
        <p14:creationId xmlns:p14="http://schemas.microsoft.com/office/powerpoint/2010/main" val="179340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9ACF434-4DAF-46DD-8245-2B7AAB7A9370}" type="slidenum">
              <a:rPr lang="en-US" altLang="en-US" smtClean="0"/>
              <a:pPr/>
              <a:t>‹#›</a:t>
            </a:fld>
            <a:endParaRPr lang="en-US" altLang="en-US"/>
          </a:p>
        </p:txBody>
      </p:sp>
    </p:spTree>
    <p:extLst>
      <p:ext uri="{BB962C8B-B14F-4D97-AF65-F5344CB8AC3E}">
        <p14:creationId xmlns:p14="http://schemas.microsoft.com/office/powerpoint/2010/main" val="3794063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EE4F6C8F-500C-4180-BD38-8E8D95E3DC92}" type="slidenum">
              <a:rPr lang="en-US" altLang="en-US" smtClean="0"/>
              <a:pPr/>
              <a:t>‹#›</a:t>
            </a:fld>
            <a:endParaRPr lang="en-US" altLang="en-US"/>
          </a:p>
        </p:txBody>
      </p:sp>
    </p:spTree>
    <p:extLst>
      <p:ext uri="{BB962C8B-B14F-4D97-AF65-F5344CB8AC3E}">
        <p14:creationId xmlns:p14="http://schemas.microsoft.com/office/powerpoint/2010/main" val="420420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D80CA7E-938C-4AA3-928C-6ED78F55A939}" type="slidenum">
              <a:rPr lang="en-US" altLang="en-US" smtClean="0"/>
              <a:pPr/>
              <a:t>‹#›</a:t>
            </a:fld>
            <a:endParaRPr lang="en-US" altLang="en-US"/>
          </a:p>
        </p:txBody>
      </p:sp>
    </p:spTree>
    <p:extLst>
      <p:ext uri="{BB962C8B-B14F-4D97-AF65-F5344CB8AC3E}">
        <p14:creationId xmlns:p14="http://schemas.microsoft.com/office/powerpoint/2010/main" val="3919240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73683D5-118F-482B-B8B4-229C8C1BD851}" type="slidenum">
              <a:rPr lang="en-US" altLang="en-US" smtClean="0"/>
              <a:pPr/>
              <a:t>‹#›</a:t>
            </a:fld>
            <a:endParaRPr lang="en-US" altLang="en-US"/>
          </a:p>
        </p:txBody>
      </p:sp>
    </p:spTree>
    <p:extLst>
      <p:ext uri="{BB962C8B-B14F-4D97-AF65-F5344CB8AC3E}">
        <p14:creationId xmlns:p14="http://schemas.microsoft.com/office/powerpoint/2010/main" val="3421337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36EB831-51E5-4EF0-B97D-126EF1AADA9A}" type="slidenum">
              <a:rPr lang="en-US" altLang="en-US" smtClean="0"/>
              <a:pPr/>
              <a:t>‹#›</a:t>
            </a:fld>
            <a:endParaRPr lang="en-US" altLang="en-US"/>
          </a:p>
        </p:txBody>
      </p:sp>
    </p:spTree>
    <p:extLst>
      <p:ext uri="{BB962C8B-B14F-4D97-AF65-F5344CB8AC3E}">
        <p14:creationId xmlns:p14="http://schemas.microsoft.com/office/powerpoint/2010/main" val="3511627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F0E8F24-C36B-4418-BA40-6BD5370D3C96}" type="slidenum">
              <a:rPr lang="en-US" altLang="en-US" smtClean="0"/>
              <a:pPr/>
              <a:t>‹#›</a:t>
            </a:fld>
            <a:endParaRPr lang="en-US" altLang="en-US"/>
          </a:p>
        </p:txBody>
      </p:sp>
    </p:spTree>
    <p:extLst>
      <p:ext uri="{BB962C8B-B14F-4D97-AF65-F5344CB8AC3E}">
        <p14:creationId xmlns:p14="http://schemas.microsoft.com/office/powerpoint/2010/main" val="20879527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14D97F82-B5D9-1044-EF6A-B13B584B5DA1}"/>
              </a:ext>
            </a:extLst>
          </p:cNvPr>
          <p:cNvSpPr>
            <a:spLocks noGrp="1"/>
          </p:cNvSpPr>
          <p:nvPr>
            <p:ph type="title"/>
          </p:nvPr>
        </p:nvSpPr>
        <p:spPr>
          <a:xfrm>
            <a:off x="609598" y="473737"/>
            <a:ext cx="6347713" cy="685800"/>
          </a:xfrm>
        </p:spPr>
        <p:txBody>
          <a:bodyPr/>
          <a:lstStyle/>
          <a:p>
            <a:pPr eaLnBrk="1" hangingPunct="1"/>
            <a:r>
              <a:rPr lang="en-US" altLang="en-US" b="1" dirty="0">
                <a:solidFill>
                  <a:schemeClr val="tx1"/>
                </a:solidFill>
              </a:rPr>
              <a:t>Chapter 5</a:t>
            </a:r>
          </a:p>
        </p:txBody>
      </p:sp>
      <p:sp>
        <p:nvSpPr>
          <p:cNvPr id="3075" name="Subtitle 2">
            <a:extLst>
              <a:ext uri="{FF2B5EF4-FFF2-40B4-BE49-F238E27FC236}">
                <a16:creationId xmlns:a16="http://schemas.microsoft.com/office/drawing/2014/main" id="{A77FED8A-48B2-B2D8-4453-3AEF27B1E6CE}"/>
              </a:ext>
            </a:extLst>
          </p:cNvPr>
          <p:cNvSpPr>
            <a:spLocks noGrp="1"/>
          </p:cNvSpPr>
          <p:nvPr>
            <p:ph idx="1"/>
          </p:nvPr>
        </p:nvSpPr>
        <p:spPr>
          <a:xfrm>
            <a:off x="609598" y="1752600"/>
            <a:ext cx="6347714" cy="4517363"/>
          </a:xfrm>
        </p:spPr>
        <p:txBody>
          <a:bodyPr>
            <a:normAutofit/>
          </a:bodyPr>
          <a:lstStyle/>
          <a:p>
            <a:pPr marL="0" indent="0" eaLnBrk="1" hangingPunct="1">
              <a:buNone/>
            </a:pPr>
            <a:r>
              <a:rPr lang="en-US" altLang="en-US" sz="6000" b="1" dirty="0">
                <a:solidFill>
                  <a:schemeClr val="accent1">
                    <a:lumMod val="50000"/>
                  </a:schemeClr>
                </a:solidFill>
              </a:rPr>
              <a:t>Concept Attainment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250DB980-002C-D3C0-570B-83CDDD74F07D}"/>
              </a:ext>
            </a:extLst>
          </p:cNvPr>
          <p:cNvSpPr txBox="1">
            <a:spLocks noChangeArrowheads="1"/>
          </p:cNvSpPr>
          <p:nvPr/>
        </p:nvSpPr>
        <p:spPr bwMode="auto">
          <a:xfrm>
            <a:off x="533400" y="1752600"/>
            <a:ext cx="746760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sz="3200" b="1" dirty="0">
                <a:solidFill>
                  <a:schemeClr val="accent1">
                    <a:lumMod val="50000"/>
                  </a:schemeClr>
                </a:solidFill>
              </a:rPr>
              <a:t>Research, professional experience, and common sense lead us to the proposition that:</a:t>
            </a:r>
          </a:p>
          <a:p>
            <a:endParaRPr lang="en-US" altLang="en-US" sz="2800" b="1" dirty="0">
              <a:solidFill>
                <a:srgbClr val="FFC000"/>
              </a:solidFill>
            </a:endParaRPr>
          </a:p>
          <a:p>
            <a:r>
              <a:rPr lang="en-US" altLang="en-US" sz="4000" b="1" dirty="0">
                <a:solidFill>
                  <a:srgbClr val="0066FF"/>
                </a:solidFill>
              </a:rPr>
              <a:t>Learning to think about thinking is a major avenue to </a:t>
            </a:r>
          </a:p>
          <a:p>
            <a:r>
              <a:rPr lang="en-US" altLang="en-US" sz="4000" b="1" dirty="0">
                <a:solidFill>
                  <a:srgbClr val="0066FF"/>
                </a:solidFill>
              </a:rPr>
              <a:t>Learning more and better –</a:t>
            </a:r>
          </a:p>
          <a:p>
            <a:r>
              <a:rPr lang="en-US" altLang="en-US" sz="4000" b="1" dirty="0">
                <a:solidFill>
                  <a:srgbClr val="0066FF"/>
                </a:solidFill>
              </a:rPr>
              <a:t>to becoming smarter. </a:t>
            </a:r>
            <a:endParaRPr lang="en-US" altLang="en-US" sz="2000" b="1" dirty="0">
              <a:solidFill>
                <a:srgbClr val="0066FF"/>
              </a:solidFill>
            </a:endParaRPr>
          </a:p>
        </p:txBody>
      </p:sp>
      <p:sp>
        <p:nvSpPr>
          <p:cNvPr id="2" name="Title 1">
            <a:extLst>
              <a:ext uri="{FF2B5EF4-FFF2-40B4-BE49-F238E27FC236}">
                <a16:creationId xmlns:a16="http://schemas.microsoft.com/office/drawing/2014/main" id="{E7C9D4EF-4043-60A6-B22B-A0EAC54D58D8}"/>
              </a:ext>
            </a:extLst>
          </p:cNvPr>
          <p:cNvSpPr>
            <a:spLocks noGrp="1"/>
          </p:cNvSpPr>
          <p:nvPr>
            <p:ph type="title"/>
          </p:nvPr>
        </p:nvSpPr>
        <p:spPr>
          <a:xfrm>
            <a:off x="609600" y="304800"/>
            <a:ext cx="6347713" cy="1320800"/>
          </a:xfrm>
        </p:spPr>
        <p:txBody>
          <a:bodyPr>
            <a:normAutofit fontScale="90000"/>
          </a:bodyPr>
          <a:lstStyle/>
          <a:p>
            <a:pPr algn="ctr"/>
            <a:r>
              <a:rPr lang="en-US" altLang="en-US" sz="4000" b="1" dirty="0">
                <a:solidFill>
                  <a:schemeClr val="accent1">
                    <a:lumMod val="50000"/>
                  </a:schemeClr>
                </a:solidFill>
              </a:rPr>
              <a:t>Learning Concepts </a:t>
            </a:r>
            <a:br>
              <a:rPr lang="en-US" altLang="en-US" sz="4000" b="1" dirty="0">
                <a:solidFill>
                  <a:schemeClr val="accent1">
                    <a:lumMod val="50000"/>
                  </a:schemeClr>
                </a:solidFill>
              </a:rPr>
            </a:br>
            <a:r>
              <a:rPr lang="en-US" altLang="en-US" sz="4000" b="1" dirty="0">
                <a:solidFill>
                  <a:schemeClr val="accent1">
                    <a:lumMod val="50000"/>
                  </a:schemeClr>
                </a:solidFill>
              </a:rPr>
              <a:t>and Studying Thinking</a:t>
            </a:r>
            <a:br>
              <a:rPr lang="en-US" altLang="en-US" sz="3600" b="1" dirty="0">
                <a:solidFill>
                  <a:srgbClr val="FFC000"/>
                </a:solidFill>
              </a:rPr>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a:extLst>
              <a:ext uri="{FF2B5EF4-FFF2-40B4-BE49-F238E27FC236}">
                <a16:creationId xmlns:a16="http://schemas.microsoft.com/office/drawing/2014/main" id="{6C0037DE-0AA5-EA88-3505-634EA347E3C5}"/>
              </a:ext>
            </a:extLst>
          </p:cNvPr>
          <p:cNvSpPr txBox="1">
            <a:spLocks noChangeArrowheads="1"/>
          </p:cNvSpPr>
          <p:nvPr/>
        </p:nvSpPr>
        <p:spPr bwMode="auto">
          <a:xfrm>
            <a:off x="228600" y="838200"/>
            <a:ext cx="71628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sz="3200" b="1" dirty="0">
                <a:solidFill>
                  <a:srgbClr val="4D4D4D"/>
                </a:solidFill>
              </a:rPr>
              <a:t>The Concept Attainment Model of Teaching was developed by Fred </a:t>
            </a:r>
            <a:r>
              <a:rPr lang="en-US" altLang="en-US" sz="3200" b="1" dirty="0" err="1">
                <a:solidFill>
                  <a:srgbClr val="4D4D4D"/>
                </a:solidFill>
              </a:rPr>
              <a:t>Lighthall</a:t>
            </a:r>
            <a:r>
              <a:rPr lang="en-US" altLang="en-US" sz="3200" b="1" dirty="0">
                <a:solidFill>
                  <a:srgbClr val="4D4D4D"/>
                </a:solidFill>
              </a:rPr>
              <a:t> and Bruce Joyce, building on studies of concept learning. Its design enables students</a:t>
            </a:r>
          </a:p>
          <a:p>
            <a:endParaRPr lang="en-US" altLang="en-US" sz="3200" b="1" dirty="0">
              <a:solidFill>
                <a:srgbClr val="4D4D4D"/>
              </a:solidFill>
            </a:endParaRPr>
          </a:p>
          <a:p>
            <a:pPr marL="457200" indent="-457200">
              <a:buFont typeface="Arial" panose="020B0604020202020204" pitchFamily="34" charset="0"/>
              <a:buChar char="•"/>
            </a:pPr>
            <a:r>
              <a:rPr lang="en-US" altLang="en-US" sz="3200" b="1" dirty="0">
                <a:solidFill>
                  <a:srgbClr val="4D4D4D"/>
                </a:solidFill>
              </a:rPr>
              <a:t>to learn concepts efficiently</a:t>
            </a:r>
          </a:p>
          <a:p>
            <a:endParaRPr lang="en-US" altLang="en-US" sz="3200" b="1" dirty="0">
              <a:solidFill>
                <a:srgbClr val="4D4D4D"/>
              </a:solidFill>
            </a:endParaRPr>
          </a:p>
          <a:p>
            <a:pPr marL="457200" indent="-457200">
              <a:buFont typeface="Arial" panose="020B0604020202020204" pitchFamily="34" charset="0"/>
              <a:buChar char="•"/>
            </a:pPr>
            <a:r>
              <a:rPr lang="en-US" altLang="en-US" sz="3200" b="1" dirty="0">
                <a:solidFill>
                  <a:srgbClr val="4D4D4D"/>
                </a:solidFill>
              </a:rPr>
              <a:t>to study their thinking and </a:t>
            </a:r>
            <a:br>
              <a:rPr lang="en-US" altLang="en-US" sz="3200" b="1" dirty="0">
                <a:solidFill>
                  <a:srgbClr val="4D4D4D"/>
                </a:solidFill>
              </a:rPr>
            </a:br>
            <a:r>
              <a:rPr lang="en-US" altLang="en-US" sz="3200" b="1" dirty="0">
                <a:solidFill>
                  <a:srgbClr val="4D4D4D"/>
                </a:solidFill>
              </a:rPr>
              <a:t>become more capable at </a:t>
            </a:r>
            <a:br>
              <a:rPr lang="en-US" altLang="en-US" sz="3200" b="1" dirty="0">
                <a:solidFill>
                  <a:srgbClr val="4D4D4D"/>
                </a:solidFill>
              </a:rPr>
            </a:br>
            <a:r>
              <a:rPr lang="en-US" altLang="en-US" sz="3200" b="1" dirty="0">
                <a:solidFill>
                  <a:srgbClr val="4D4D4D"/>
                </a:solidFill>
              </a:rPr>
              <a:t> forming and attaining concepts.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4F10C49-60D9-B828-5408-A58FE6E2C960}"/>
              </a:ext>
            </a:extLst>
          </p:cNvPr>
          <p:cNvSpPr>
            <a:spLocks noGrp="1"/>
          </p:cNvSpPr>
          <p:nvPr>
            <p:ph type="title"/>
          </p:nvPr>
        </p:nvSpPr>
        <p:spPr>
          <a:xfrm>
            <a:off x="609600" y="381000"/>
            <a:ext cx="6347713" cy="685800"/>
          </a:xfrm>
        </p:spPr>
        <p:txBody>
          <a:bodyPr>
            <a:normAutofit/>
          </a:bodyPr>
          <a:lstStyle/>
          <a:p>
            <a:pPr eaLnBrk="1" hangingPunct="1"/>
            <a:r>
              <a:rPr lang="en-US" altLang="en-US" b="1" dirty="0">
                <a:solidFill>
                  <a:schemeClr val="accent1">
                    <a:lumMod val="50000"/>
                  </a:schemeClr>
                </a:solidFill>
              </a:rPr>
              <a:t>A pre-organized data set</a:t>
            </a:r>
          </a:p>
        </p:txBody>
      </p:sp>
      <p:sp>
        <p:nvSpPr>
          <p:cNvPr id="6147" name="Content Placeholder 2">
            <a:extLst>
              <a:ext uri="{FF2B5EF4-FFF2-40B4-BE49-F238E27FC236}">
                <a16:creationId xmlns:a16="http://schemas.microsoft.com/office/drawing/2014/main" id="{5E5AD685-8C14-077E-0CBC-8C52369F912A}"/>
              </a:ext>
            </a:extLst>
          </p:cNvPr>
          <p:cNvSpPr>
            <a:spLocks noGrp="1"/>
          </p:cNvSpPr>
          <p:nvPr>
            <p:ph idx="1"/>
          </p:nvPr>
        </p:nvSpPr>
        <p:spPr>
          <a:xfrm>
            <a:off x="228600" y="1295400"/>
            <a:ext cx="6934199" cy="5181600"/>
          </a:xfrm>
        </p:spPr>
        <p:txBody>
          <a:bodyPr>
            <a:normAutofit lnSpcReduction="10000"/>
          </a:bodyPr>
          <a:lstStyle/>
          <a:p>
            <a:pPr eaLnBrk="1" hangingPunct="1"/>
            <a:r>
              <a:rPr lang="en-US" altLang="en-US" sz="2400" dirty="0">
                <a:solidFill>
                  <a:schemeClr val="accent2">
                    <a:lumMod val="75000"/>
                  </a:schemeClr>
                </a:solidFill>
              </a:rPr>
              <a:t>Whereas </a:t>
            </a:r>
            <a:r>
              <a:rPr lang="en-US" altLang="en-US" sz="2400" dirty="0">
                <a:solidFill>
                  <a:srgbClr val="0066FF"/>
                </a:solidFill>
              </a:rPr>
              <a:t>in the inductive model </a:t>
            </a:r>
            <a:r>
              <a:rPr lang="en-US" altLang="en-US" sz="2400" dirty="0">
                <a:solidFill>
                  <a:schemeClr val="accent2">
                    <a:lumMod val="75000"/>
                  </a:schemeClr>
                </a:solidFill>
              </a:rPr>
              <a:t>the teacher presents a data set and the students form the concepts. Or, the teacher and students build the data set and the students form the concepts. Or, students learn to build the data set </a:t>
            </a:r>
            <a:r>
              <a:rPr lang="en-US" altLang="en-US" sz="2400" i="1" dirty="0">
                <a:solidFill>
                  <a:schemeClr val="accent2">
                    <a:lumMod val="75000"/>
                  </a:schemeClr>
                </a:solidFill>
              </a:rPr>
              <a:t>and</a:t>
            </a:r>
            <a:r>
              <a:rPr lang="en-US" altLang="en-US" sz="2400" dirty="0">
                <a:solidFill>
                  <a:schemeClr val="accent2">
                    <a:lumMod val="75000"/>
                  </a:schemeClr>
                </a:solidFill>
              </a:rPr>
              <a:t> form the concepts.</a:t>
            </a:r>
          </a:p>
          <a:p>
            <a:r>
              <a:rPr lang="en-US" altLang="en-US" sz="2400" dirty="0">
                <a:solidFill>
                  <a:schemeClr val="accent2">
                    <a:lumMod val="75000"/>
                  </a:schemeClr>
                </a:solidFill>
              </a:rPr>
              <a:t>However,</a:t>
            </a:r>
            <a:r>
              <a:rPr lang="en-US" altLang="en-US" sz="2400" dirty="0">
                <a:solidFill>
                  <a:srgbClr val="FF0000"/>
                </a:solidFill>
              </a:rPr>
              <a:t> </a:t>
            </a:r>
            <a:r>
              <a:rPr lang="en-US" altLang="en-US" sz="2400" dirty="0">
                <a:solidFill>
                  <a:srgbClr val="0066FF"/>
                </a:solidFill>
              </a:rPr>
              <a:t>in concept attainment lessons, </a:t>
            </a:r>
            <a:r>
              <a:rPr lang="en-US" altLang="en-US" sz="2400" dirty="0">
                <a:solidFill>
                  <a:schemeClr val="accent2">
                    <a:lumMod val="75000"/>
                  </a:schemeClr>
                </a:solidFill>
              </a:rPr>
              <a:t>when a teacher has a concept--a category whose members share one or more attributes--and wishes to teach it explicitly, a data set is prepared made up of items that belong to the concept and items that do not share that attribute or one or more of the characteristics of a multiple-attribute category.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8AF6B23-A24A-D679-5D10-DACF7782C70E}"/>
              </a:ext>
            </a:extLst>
          </p:cNvPr>
          <p:cNvSpPr>
            <a:spLocks noGrp="1"/>
          </p:cNvSpPr>
          <p:nvPr>
            <p:ph type="title"/>
          </p:nvPr>
        </p:nvSpPr>
        <p:spPr>
          <a:xfrm>
            <a:off x="457200" y="381000"/>
            <a:ext cx="6781800" cy="990600"/>
          </a:xfrm>
          <a:solidFill>
            <a:srgbClr val="FFFF00"/>
          </a:solidFill>
        </p:spPr>
        <p:txBody>
          <a:bodyPr/>
          <a:lstStyle/>
          <a:p>
            <a:pPr algn="ctr" eaLnBrk="1" hangingPunct="1"/>
            <a:r>
              <a:rPr lang="en-US" altLang="en-US" sz="4000" dirty="0">
                <a:solidFill>
                  <a:srgbClr val="0066FF"/>
                </a:solidFill>
              </a:rPr>
              <a:t>Pairs of Concepts</a:t>
            </a:r>
          </a:p>
        </p:txBody>
      </p:sp>
      <p:sp>
        <p:nvSpPr>
          <p:cNvPr id="7171" name="Text Placeholder 2">
            <a:extLst>
              <a:ext uri="{FF2B5EF4-FFF2-40B4-BE49-F238E27FC236}">
                <a16:creationId xmlns:a16="http://schemas.microsoft.com/office/drawing/2014/main" id="{CD63EBD7-087C-D478-98D1-DC7F728C8A0B}"/>
              </a:ext>
            </a:extLst>
          </p:cNvPr>
          <p:cNvSpPr>
            <a:spLocks noGrp="1"/>
          </p:cNvSpPr>
          <p:nvPr>
            <p:ph type="body" idx="1"/>
          </p:nvPr>
        </p:nvSpPr>
        <p:spPr>
          <a:xfrm>
            <a:off x="609599" y="1746645"/>
            <a:ext cx="3090672" cy="990600"/>
          </a:xfrm>
        </p:spPr>
        <p:txBody>
          <a:bodyPr/>
          <a:lstStyle/>
          <a:p>
            <a:pPr eaLnBrk="1" hangingPunct="1"/>
            <a:r>
              <a:rPr lang="en-US" altLang="en-US" sz="2800" b="1" dirty="0">
                <a:solidFill>
                  <a:srgbClr val="0066FF"/>
                </a:solidFill>
              </a:rPr>
              <a:t>Positive Exemplars</a:t>
            </a:r>
          </a:p>
        </p:txBody>
      </p:sp>
      <p:sp>
        <p:nvSpPr>
          <p:cNvPr id="7172" name="Content Placeholder 3">
            <a:extLst>
              <a:ext uri="{FF2B5EF4-FFF2-40B4-BE49-F238E27FC236}">
                <a16:creationId xmlns:a16="http://schemas.microsoft.com/office/drawing/2014/main" id="{FBED1EF6-9D7F-CAD3-21D3-D6E74861C2B4}"/>
              </a:ext>
            </a:extLst>
          </p:cNvPr>
          <p:cNvSpPr>
            <a:spLocks noGrp="1"/>
          </p:cNvSpPr>
          <p:nvPr>
            <p:ph sz="half" idx="2"/>
          </p:nvPr>
        </p:nvSpPr>
        <p:spPr>
          <a:xfrm>
            <a:off x="609599" y="2895600"/>
            <a:ext cx="3090672" cy="3145763"/>
          </a:xfrm>
        </p:spPr>
        <p:txBody>
          <a:bodyPr/>
          <a:lstStyle/>
          <a:p>
            <a:pPr marL="0" indent="0" eaLnBrk="1" hangingPunct="1">
              <a:buNone/>
            </a:pPr>
            <a:r>
              <a:rPr lang="en-US" altLang="en-US" sz="2800" dirty="0"/>
              <a:t>Contain the attributes of the category</a:t>
            </a:r>
            <a:endParaRPr lang="en-US" altLang="en-US" dirty="0"/>
          </a:p>
        </p:txBody>
      </p:sp>
      <p:sp>
        <p:nvSpPr>
          <p:cNvPr id="7173" name="Text Placeholder 4">
            <a:extLst>
              <a:ext uri="{FF2B5EF4-FFF2-40B4-BE49-F238E27FC236}">
                <a16:creationId xmlns:a16="http://schemas.microsoft.com/office/drawing/2014/main" id="{2FD74DEE-FB96-89AE-A493-D2B9DFCB6650}"/>
              </a:ext>
            </a:extLst>
          </p:cNvPr>
          <p:cNvSpPr>
            <a:spLocks noGrp="1"/>
          </p:cNvSpPr>
          <p:nvPr>
            <p:ph type="body" sz="quarter" idx="3"/>
          </p:nvPr>
        </p:nvSpPr>
        <p:spPr>
          <a:xfrm>
            <a:off x="3866640" y="1828800"/>
            <a:ext cx="3090672" cy="908445"/>
          </a:xfrm>
        </p:spPr>
        <p:txBody>
          <a:bodyPr/>
          <a:lstStyle/>
          <a:p>
            <a:pPr eaLnBrk="1" hangingPunct="1"/>
            <a:r>
              <a:rPr lang="en-US" altLang="en-US" sz="2800" b="1" dirty="0">
                <a:solidFill>
                  <a:srgbClr val="0066FF"/>
                </a:solidFill>
              </a:rPr>
              <a:t>Negative Exemplars</a:t>
            </a:r>
          </a:p>
        </p:txBody>
      </p:sp>
      <p:sp>
        <p:nvSpPr>
          <p:cNvPr id="7174" name="Content Placeholder 5">
            <a:extLst>
              <a:ext uri="{FF2B5EF4-FFF2-40B4-BE49-F238E27FC236}">
                <a16:creationId xmlns:a16="http://schemas.microsoft.com/office/drawing/2014/main" id="{B471D9EF-1A9A-D518-963C-CAE6FBD4DAF3}"/>
              </a:ext>
            </a:extLst>
          </p:cNvPr>
          <p:cNvSpPr>
            <a:spLocks noGrp="1"/>
          </p:cNvSpPr>
          <p:nvPr>
            <p:ph sz="quarter" idx="4"/>
          </p:nvPr>
        </p:nvSpPr>
        <p:spPr>
          <a:xfrm>
            <a:off x="3866640" y="2895600"/>
            <a:ext cx="3090672" cy="3145763"/>
          </a:xfrm>
        </p:spPr>
        <p:txBody>
          <a:bodyPr>
            <a:normAutofit/>
          </a:bodyPr>
          <a:lstStyle/>
          <a:p>
            <a:pPr marL="0" indent="0" eaLnBrk="1" hangingPunct="1">
              <a:buNone/>
            </a:pPr>
            <a:r>
              <a:rPr lang="en-US" altLang="en-US" sz="2800" dirty="0"/>
              <a:t>Do not contain all the attributes of the concept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a:extLst>
              <a:ext uri="{FF2B5EF4-FFF2-40B4-BE49-F238E27FC236}">
                <a16:creationId xmlns:a16="http://schemas.microsoft.com/office/drawing/2014/main" id="{E7AB073D-6A8F-FFF4-DE64-771E77787C08}"/>
              </a:ext>
            </a:extLst>
          </p:cNvPr>
          <p:cNvSpPr txBox="1">
            <a:spLocks noChangeArrowheads="1"/>
          </p:cNvSpPr>
          <p:nvPr/>
        </p:nvSpPr>
        <p:spPr bwMode="auto">
          <a:xfrm>
            <a:off x="533400" y="533400"/>
            <a:ext cx="71628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sz="3200" b="1" dirty="0"/>
              <a:t>The pairs are presented to the students.</a:t>
            </a:r>
          </a:p>
          <a:p>
            <a:pPr algn="ctr"/>
            <a:endParaRPr lang="en-US" altLang="en-US" sz="3200" b="1" dirty="0"/>
          </a:p>
          <a:p>
            <a:r>
              <a:rPr lang="en-US" altLang="en-US" sz="3200" b="1" i="1" dirty="0"/>
              <a:t>Their job is to attain the concept. </a:t>
            </a:r>
          </a:p>
          <a:p>
            <a:r>
              <a:rPr lang="en-US" altLang="en-US" sz="3200" b="1" i="1" dirty="0"/>
              <a:t>	</a:t>
            </a:r>
          </a:p>
          <a:p>
            <a:r>
              <a:rPr lang="en-US" altLang="en-US" sz="3200" b="1" i="1" dirty="0"/>
              <a:t>Then they study how to use it.</a:t>
            </a:r>
          </a:p>
          <a:p>
            <a:endParaRPr lang="en-US" altLang="en-US" sz="3200" b="1" i="1" dirty="0"/>
          </a:p>
          <a:p>
            <a:r>
              <a:rPr lang="en-US" altLang="en-US" sz="3200" b="1" i="1" dirty="0"/>
              <a:t>Over several sessions they study their strategy for arriving at concepts – and try to improve their processes.	</a:t>
            </a:r>
          </a:p>
          <a:p>
            <a:endParaRPr lang="en-US" altLang="en-US" sz="3200" b="1" i="1" dirty="0"/>
          </a:p>
          <a:p>
            <a:r>
              <a:rPr lang="en-US" altLang="en-US" sz="3200" b="1" i="1"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DF50-6728-1C87-1FB0-2D90AF7ABEA0}"/>
              </a:ext>
            </a:extLst>
          </p:cNvPr>
          <p:cNvSpPr>
            <a:spLocks noGrp="1"/>
          </p:cNvSpPr>
          <p:nvPr>
            <p:ph type="title"/>
          </p:nvPr>
        </p:nvSpPr>
        <p:spPr>
          <a:xfrm>
            <a:off x="609598" y="304800"/>
            <a:ext cx="6347713" cy="381000"/>
          </a:xfrm>
        </p:spPr>
        <p:txBody>
          <a:bodyPr>
            <a:noAutofit/>
          </a:bodyPr>
          <a:lstStyle/>
          <a:p>
            <a:r>
              <a:rPr lang="en-US" sz="2000" b="1"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Table 5.1  Syntax of the Concept Attainment Model</a:t>
            </a:r>
            <a:br>
              <a:rPr lang="en-US"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2000" dirty="0">
              <a:solidFill>
                <a:schemeClr val="accent1">
                  <a:lumMod val="50000"/>
                </a:schemeClr>
              </a:solidFill>
            </a:endParaRPr>
          </a:p>
        </p:txBody>
      </p:sp>
      <p:sp>
        <p:nvSpPr>
          <p:cNvPr id="3" name="Content Placeholder 2">
            <a:extLst>
              <a:ext uri="{FF2B5EF4-FFF2-40B4-BE49-F238E27FC236}">
                <a16:creationId xmlns:a16="http://schemas.microsoft.com/office/drawing/2014/main" id="{233AF29A-1992-696B-9F36-A8636528C77C}"/>
              </a:ext>
            </a:extLst>
          </p:cNvPr>
          <p:cNvSpPr>
            <a:spLocks noGrp="1"/>
          </p:cNvSpPr>
          <p:nvPr>
            <p:ph idx="1"/>
          </p:nvPr>
        </p:nvSpPr>
        <p:spPr>
          <a:xfrm>
            <a:off x="609598" y="762000"/>
            <a:ext cx="6629401" cy="5791200"/>
          </a:xfrm>
        </p:spPr>
        <p:txBody>
          <a:bodyPr>
            <a:normAutofit lnSpcReduction="10000"/>
          </a:bodyPr>
          <a:lstStyle/>
          <a:p>
            <a:pPr marL="0" marR="0" algn="l">
              <a:lnSpc>
                <a:spcPct val="150000"/>
              </a:lnSpc>
              <a:spcBef>
                <a:spcPts val="60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NewAsterLTStd"/>
              </a:rPr>
              <a:t>Phase One: Presentation of Data and Identification of Concept</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Teacher presents labeled examples.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compare attributes in positive and negative examples.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generate and test hypotheses.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20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state a definition according to the essential attributes.</a:t>
            </a:r>
            <a:endParaRPr lang="en-US" sz="1800" dirty="0">
              <a:solidFill>
                <a:srgbClr val="000000"/>
              </a:solidFill>
              <a:effectLst/>
              <a:latin typeface="NewAsterLTStd"/>
              <a:ea typeface="Times New Roman" panose="02020603050405020304" pitchFamily="18" charset="0"/>
              <a:cs typeface="NewAsterLTStd"/>
            </a:endParaRPr>
          </a:p>
          <a:p>
            <a:pPr marL="0" marR="0" algn="l">
              <a:lnSpc>
                <a:spcPct val="150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NewAsterLTStd"/>
              </a:rPr>
              <a:t>Phase Two: Testing Attainment of the Concept</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identify additional unlabeled examples as yes or no.</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Teacher confirms hypotheses, names concept, and restates </a:t>
            </a:r>
            <a:br>
              <a:rPr lang="en-US" sz="1800" dirty="0">
                <a:solidFill>
                  <a:srgbClr val="000000"/>
                </a:solidFill>
                <a:effectLst/>
                <a:latin typeface="Times New Roman" panose="02020603050405020304" pitchFamily="18" charset="0"/>
                <a:ea typeface="Times New Roman" panose="02020603050405020304" pitchFamily="18" charset="0"/>
                <a:cs typeface="NewAsterLTStd"/>
              </a:rPr>
            </a:br>
            <a:r>
              <a:rPr lang="en-US" sz="1800" dirty="0">
                <a:solidFill>
                  <a:srgbClr val="000000"/>
                </a:solidFill>
                <a:effectLst/>
                <a:latin typeface="Times New Roman" panose="02020603050405020304" pitchFamily="18" charset="0"/>
                <a:ea typeface="Times New Roman" panose="02020603050405020304" pitchFamily="18" charset="0"/>
                <a:cs typeface="NewAsterLTStd"/>
              </a:rPr>
              <a:t>definitions according to essential attributes.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20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generate examples.</a:t>
            </a:r>
            <a:endParaRPr lang="en-US" sz="1800" dirty="0">
              <a:solidFill>
                <a:srgbClr val="000000"/>
              </a:solidFill>
              <a:effectLst/>
              <a:latin typeface="NewAsterLTStd"/>
              <a:ea typeface="Times New Roman" panose="02020603050405020304" pitchFamily="18" charset="0"/>
              <a:cs typeface="NewAsterLTStd"/>
            </a:endParaRPr>
          </a:p>
          <a:p>
            <a:pPr marL="0" marR="0" algn="l">
              <a:lnSpc>
                <a:spcPct val="150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NewAsterLTStd"/>
              </a:rPr>
              <a:t>Phase Three: Analysis of Thinking Strategies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describe thoughts.</a:t>
            </a:r>
            <a:endParaRPr lang="en-US" sz="1800" dirty="0">
              <a:solidFill>
                <a:srgbClr val="000000"/>
              </a:solidFill>
              <a:effectLst/>
              <a:latin typeface="NewAsterLTStd"/>
              <a:ea typeface="Times New Roman" panose="02020603050405020304" pitchFamily="18" charset="0"/>
              <a:cs typeface="NewAsterLTStd"/>
            </a:endParaRPr>
          </a:p>
          <a:p>
            <a:pPr marL="342900" marR="0" lvl="0" indent="-342900" algn="l">
              <a:lnSpc>
                <a:spcPct val="15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cs typeface="NewAsterLTStd"/>
              </a:rPr>
              <a:t>Students discuss role of hypotheses and attributes.</a:t>
            </a:r>
            <a:endParaRPr lang="en-US" sz="1800" dirty="0">
              <a:solidFill>
                <a:srgbClr val="000000"/>
              </a:solidFill>
              <a:effectLst/>
              <a:latin typeface="NewAsterLTStd"/>
              <a:ea typeface="Times New Roman" panose="02020603050405020304" pitchFamily="18" charset="0"/>
              <a:cs typeface="NewAsterLTStd"/>
            </a:endParaRPr>
          </a:p>
          <a:p>
            <a:r>
              <a:rPr lang="en-US" sz="1800" dirty="0">
                <a:effectLst/>
                <a:latin typeface="Times New Roman" panose="02020603050405020304" pitchFamily="18" charset="0"/>
                <a:ea typeface="Calibri" panose="020F0502020204030204" pitchFamily="34" charset="0"/>
              </a:rPr>
              <a:t>Students discuss type and number of hypotheses.</a:t>
            </a:r>
            <a:endParaRPr lang="en-US" dirty="0"/>
          </a:p>
        </p:txBody>
      </p:sp>
    </p:spTree>
    <p:extLst>
      <p:ext uri="{BB962C8B-B14F-4D97-AF65-F5344CB8AC3E}">
        <p14:creationId xmlns:p14="http://schemas.microsoft.com/office/powerpoint/2010/main" val="266526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C5A1-FAEB-E8AA-C2C6-FC2F8CC51B1B}"/>
              </a:ext>
            </a:extLst>
          </p:cNvPr>
          <p:cNvSpPr>
            <a:spLocks noGrp="1"/>
          </p:cNvSpPr>
          <p:nvPr>
            <p:ph type="title"/>
          </p:nvPr>
        </p:nvSpPr>
        <p:spPr>
          <a:xfrm>
            <a:off x="609598" y="381000"/>
            <a:ext cx="6347713" cy="609600"/>
          </a:xfrm>
        </p:spPr>
        <p:txBody>
          <a:bodyPr>
            <a:normAutofit fontScale="90000"/>
          </a:bodyPr>
          <a:lstStyle/>
          <a:p>
            <a:pPr marL="0" marR="0">
              <a:spcBef>
                <a:spcPts val="0"/>
              </a:spcBef>
              <a:spcAft>
                <a:spcPts val="0"/>
              </a:spcAft>
            </a:pPr>
            <a:r>
              <a:rPr lang="en-US" sz="2200" b="1" dirty="0">
                <a:solidFill>
                  <a:schemeClr val="accent1">
                    <a:lumMod val="50000"/>
                  </a:schemeClr>
                </a:solidFill>
                <a:effectLst/>
                <a:latin typeface="Times New Roman" panose="02020603050405020304" pitchFamily="18" charset="0"/>
                <a:ea typeface="Cambria" panose="02040503050406030204" pitchFamily="18" charset="0"/>
                <a:cs typeface="Cambria" panose="02040503050406030204" pitchFamily="18" charset="0"/>
              </a:rPr>
              <a:t>Figure 5.1   Instructional and Nurturant Effects of the        </a:t>
            </a:r>
            <a:br>
              <a:rPr lang="en-US" sz="2200" b="1" dirty="0">
                <a:solidFill>
                  <a:schemeClr val="accent1">
                    <a:lumMod val="50000"/>
                  </a:schemeClr>
                </a:solidFill>
                <a:effectLst/>
                <a:latin typeface="Times New Roman" panose="02020603050405020304" pitchFamily="18" charset="0"/>
                <a:ea typeface="Cambria" panose="02040503050406030204" pitchFamily="18" charset="0"/>
                <a:cs typeface="Cambria" panose="02040503050406030204" pitchFamily="18" charset="0"/>
              </a:rPr>
            </a:br>
            <a:r>
              <a:rPr lang="en-US" sz="2200" b="1" dirty="0">
                <a:solidFill>
                  <a:schemeClr val="accent1">
                    <a:lumMod val="50000"/>
                  </a:schemeClr>
                </a:solidFill>
                <a:effectLst/>
                <a:latin typeface="Times New Roman" panose="02020603050405020304" pitchFamily="18" charset="0"/>
                <a:ea typeface="Cambria" panose="02040503050406030204" pitchFamily="18" charset="0"/>
                <a:cs typeface="Cambria" panose="02040503050406030204" pitchFamily="18" charset="0"/>
              </a:rPr>
              <a:t>                    Concept Attainment Model</a:t>
            </a:r>
            <a:br>
              <a:rPr lang="en-US" sz="1800" dirty="0">
                <a:effectLst/>
                <a:latin typeface="Cambria" panose="02040503050406030204" pitchFamily="18" charset="0"/>
                <a:ea typeface="Cambria" panose="02040503050406030204" pitchFamily="18" charset="0"/>
                <a:cs typeface="Cambria" panose="02040503050406030204" pitchFamily="18" charset="0"/>
              </a:rPr>
            </a:br>
            <a:r>
              <a:rPr lang="en-US" sz="1800" b="1" dirty="0">
                <a:effectLst/>
                <a:latin typeface="Times New Roman" panose="02020603050405020304" pitchFamily="18" charset="0"/>
                <a:ea typeface="Cambria" panose="02040503050406030204" pitchFamily="18" charset="0"/>
                <a:cs typeface="Cambria" panose="02040503050406030204" pitchFamily="18" charset="0"/>
              </a:rPr>
              <a:t> </a:t>
            </a:r>
            <a:br>
              <a:rPr lang="en-US" sz="1800" dirty="0">
                <a:effectLst/>
                <a:latin typeface="Cambria" panose="02040503050406030204" pitchFamily="18" charset="0"/>
                <a:ea typeface="Cambria" panose="02040503050406030204" pitchFamily="18" charset="0"/>
                <a:cs typeface="Cambria" panose="02040503050406030204" pitchFamily="18" charset="0"/>
              </a:rPr>
            </a:br>
            <a:endParaRPr lang="en-US" dirty="0"/>
          </a:p>
        </p:txBody>
      </p:sp>
      <p:grpSp>
        <p:nvGrpSpPr>
          <p:cNvPr id="17" name="Group 16">
            <a:extLst>
              <a:ext uri="{FF2B5EF4-FFF2-40B4-BE49-F238E27FC236}">
                <a16:creationId xmlns:a16="http://schemas.microsoft.com/office/drawing/2014/main" id="{7FD188B0-49CD-A21C-05C8-0030094EB09C}"/>
              </a:ext>
            </a:extLst>
          </p:cNvPr>
          <p:cNvGrpSpPr>
            <a:grpSpLocks/>
          </p:cNvGrpSpPr>
          <p:nvPr/>
        </p:nvGrpSpPr>
        <p:grpSpPr bwMode="auto">
          <a:xfrm>
            <a:off x="1676400" y="1524000"/>
            <a:ext cx="4953000" cy="4800600"/>
            <a:chOff x="5" y="5"/>
            <a:chExt cx="6350" cy="5972"/>
          </a:xfrm>
        </p:grpSpPr>
        <p:sp>
          <p:nvSpPr>
            <p:cNvPr id="18" name="docshape9">
              <a:extLst>
                <a:ext uri="{FF2B5EF4-FFF2-40B4-BE49-F238E27FC236}">
                  <a16:creationId xmlns:a16="http://schemas.microsoft.com/office/drawing/2014/main" id="{FB262A0B-04CB-89EE-8B1D-A3FD4395060A}"/>
                </a:ext>
              </a:extLst>
            </p:cNvPr>
            <p:cNvSpPr>
              <a:spLocks/>
            </p:cNvSpPr>
            <p:nvPr/>
          </p:nvSpPr>
          <p:spPr bwMode="auto">
            <a:xfrm>
              <a:off x="5" y="550"/>
              <a:ext cx="6001" cy="4882"/>
            </a:xfrm>
            <a:custGeom>
              <a:avLst/>
              <a:gdLst>
                <a:gd name="T0" fmla="+- 0 5 5"/>
                <a:gd name="T1" fmla="*/ T0 w 6001"/>
                <a:gd name="T2" fmla="+- 0 554 551"/>
                <a:gd name="T3" fmla="*/ 554 h 4882"/>
                <a:gd name="T4" fmla="+- 0 2336 5"/>
                <a:gd name="T5" fmla="*/ T4 w 6001"/>
                <a:gd name="T6" fmla="+- 0 2801 551"/>
                <a:gd name="T7" fmla="*/ 2801 h 4882"/>
                <a:gd name="T8" fmla="+- 0 1996 5"/>
                <a:gd name="T9" fmla="*/ T8 w 6001"/>
                <a:gd name="T10" fmla="+- 0 551 551"/>
                <a:gd name="T11" fmla="*/ 551 h 4882"/>
                <a:gd name="T12" fmla="+- 0 2633 5"/>
                <a:gd name="T13" fmla="*/ T12 w 6001"/>
                <a:gd name="T14" fmla="+- 0 2405 551"/>
                <a:gd name="T15" fmla="*/ 2405 h 4882"/>
                <a:gd name="T16" fmla="+- 0 4006 5"/>
                <a:gd name="T17" fmla="*/ T16 w 6001"/>
                <a:gd name="T18" fmla="+- 0 561 551"/>
                <a:gd name="T19" fmla="*/ 561 h 4882"/>
                <a:gd name="T20" fmla="+- 0 3371 5"/>
                <a:gd name="T21" fmla="*/ T20 w 6001"/>
                <a:gd name="T22" fmla="+- 0 2405 551"/>
                <a:gd name="T23" fmla="*/ 2405 h 4882"/>
                <a:gd name="T24" fmla="+- 0 6006 5"/>
                <a:gd name="T25" fmla="*/ T24 w 6001"/>
                <a:gd name="T26" fmla="+- 0 554 551"/>
                <a:gd name="T27" fmla="*/ 554 h 4882"/>
                <a:gd name="T28" fmla="+- 0 3667 5"/>
                <a:gd name="T29" fmla="*/ T28 w 6001"/>
                <a:gd name="T30" fmla="+- 0 2795 551"/>
                <a:gd name="T31" fmla="*/ 2795 h 4882"/>
                <a:gd name="T32" fmla="+- 0 6 5"/>
                <a:gd name="T33" fmla="*/ T32 w 6001"/>
                <a:gd name="T34" fmla="+- 0 5427 551"/>
                <a:gd name="T35" fmla="*/ 5427 h 4882"/>
                <a:gd name="T36" fmla="+- 0 2336 5"/>
                <a:gd name="T37" fmla="*/ T36 w 6001"/>
                <a:gd name="T38" fmla="+- 0 3182 551"/>
                <a:gd name="T39" fmla="*/ 3182 h 4882"/>
                <a:gd name="T40" fmla="+- 0 1996 5"/>
                <a:gd name="T41" fmla="*/ T40 w 6001"/>
                <a:gd name="T42" fmla="+- 0 5432 551"/>
                <a:gd name="T43" fmla="*/ 5432 h 4882"/>
                <a:gd name="T44" fmla="+- 0 2633 5"/>
                <a:gd name="T45" fmla="*/ T44 w 6001"/>
                <a:gd name="T46" fmla="+- 0 3578 551"/>
                <a:gd name="T47" fmla="*/ 3578 h 4882"/>
                <a:gd name="T48" fmla="+- 0 4006 5"/>
                <a:gd name="T49" fmla="*/ T48 w 6001"/>
                <a:gd name="T50" fmla="+- 0 5422 551"/>
                <a:gd name="T51" fmla="*/ 5422 h 4882"/>
                <a:gd name="T52" fmla="+- 0 3371 5"/>
                <a:gd name="T53" fmla="*/ T52 w 6001"/>
                <a:gd name="T54" fmla="+- 0 3578 551"/>
                <a:gd name="T55" fmla="*/ 3578 h 4882"/>
                <a:gd name="T56" fmla="+- 0 6006 5"/>
                <a:gd name="T57" fmla="*/ T56 w 6001"/>
                <a:gd name="T58" fmla="+- 0 5427 551"/>
                <a:gd name="T59" fmla="*/ 5427 h 4882"/>
                <a:gd name="T60" fmla="+- 0 3667 5"/>
                <a:gd name="T61" fmla="*/ T60 w 6001"/>
                <a:gd name="T62" fmla="+- 0 3188 551"/>
                <a:gd name="T63" fmla="*/ 3188 h 48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001" h="4882">
                  <a:moveTo>
                    <a:pt x="0" y="3"/>
                  </a:moveTo>
                  <a:lnTo>
                    <a:pt x="2331" y="2250"/>
                  </a:lnTo>
                  <a:moveTo>
                    <a:pt x="1991" y="0"/>
                  </a:moveTo>
                  <a:lnTo>
                    <a:pt x="2628" y="1854"/>
                  </a:lnTo>
                  <a:moveTo>
                    <a:pt x="4001" y="10"/>
                  </a:moveTo>
                  <a:lnTo>
                    <a:pt x="3366" y="1854"/>
                  </a:lnTo>
                  <a:moveTo>
                    <a:pt x="6001" y="3"/>
                  </a:moveTo>
                  <a:lnTo>
                    <a:pt x="3662" y="2244"/>
                  </a:lnTo>
                  <a:moveTo>
                    <a:pt x="1" y="4876"/>
                  </a:moveTo>
                  <a:lnTo>
                    <a:pt x="2331" y="2631"/>
                  </a:lnTo>
                  <a:moveTo>
                    <a:pt x="1991" y="4881"/>
                  </a:moveTo>
                  <a:lnTo>
                    <a:pt x="2628" y="3027"/>
                  </a:lnTo>
                  <a:moveTo>
                    <a:pt x="4001" y="4871"/>
                  </a:moveTo>
                  <a:lnTo>
                    <a:pt x="3366" y="3027"/>
                  </a:lnTo>
                  <a:moveTo>
                    <a:pt x="6001" y="4876"/>
                  </a:moveTo>
                  <a:lnTo>
                    <a:pt x="3662" y="2637"/>
                  </a:lnTo>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 name="docshape10">
              <a:extLst>
                <a:ext uri="{FF2B5EF4-FFF2-40B4-BE49-F238E27FC236}">
                  <a16:creationId xmlns:a16="http://schemas.microsoft.com/office/drawing/2014/main" id="{640A3C5A-03D6-A9DF-0E77-09A42FE31A4A}"/>
                </a:ext>
              </a:extLst>
            </p:cNvPr>
            <p:cNvSpPr>
              <a:spLocks/>
            </p:cNvSpPr>
            <p:nvPr/>
          </p:nvSpPr>
          <p:spPr bwMode="auto">
            <a:xfrm>
              <a:off x="2314" y="2300"/>
              <a:ext cx="1382" cy="1382"/>
            </a:xfrm>
            <a:custGeom>
              <a:avLst/>
              <a:gdLst>
                <a:gd name="T0" fmla="+- 0 3006 2315"/>
                <a:gd name="T1" fmla="*/ T0 w 1382"/>
                <a:gd name="T2" fmla="+- 0 2300 2300"/>
                <a:gd name="T3" fmla="*/ 2300 h 1382"/>
                <a:gd name="T4" fmla="+- 0 2930 2315"/>
                <a:gd name="T5" fmla="*/ T4 w 1382"/>
                <a:gd name="T6" fmla="+- 0 2304 2300"/>
                <a:gd name="T7" fmla="*/ 2304 h 1382"/>
                <a:gd name="T8" fmla="+- 0 2857 2315"/>
                <a:gd name="T9" fmla="*/ T8 w 1382"/>
                <a:gd name="T10" fmla="+- 0 2316 2300"/>
                <a:gd name="T11" fmla="*/ 2316 h 1382"/>
                <a:gd name="T12" fmla="+- 0 2787 2315"/>
                <a:gd name="T13" fmla="*/ T12 w 1382"/>
                <a:gd name="T14" fmla="+- 0 2335 2300"/>
                <a:gd name="T15" fmla="*/ 2335 h 1382"/>
                <a:gd name="T16" fmla="+- 0 2720 2315"/>
                <a:gd name="T17" fmla="*/ T16 w 1382"/>
                <a:gd name="T18" fmla="+- 0 2362 2300"/>
                <a:gd name="T19" fmla="*/ 2362 h 1382"/>
                <a:gd name="T20" fmla="+- 0 2657 2315"/>
                <a:gd name="T21" fmla="*/ T20 w 1382"/>
                <a:gd name="T22" fmla="+- 0 2395 2300"/>
                <a:gd name="T23" fmla="*/ 2395 h 1382"/>
                <a:gd name="T24" fmla="+- 0 2598 2315"/>
                <a:gd name="T25" fmla="*/ T24 w 1382"/>
                <a:gd name="T26" fmla="+- 0 2434 2300"/>
                <a:gd name="T27" fmla="*/ 2434 h 1382"/>
                <a:gd name="T28" fmla="+- 0 2543 2315"/>
                <a:gd name="T29" fmla="*/ T28 w 1382"/>
                <a:gd name="T30" fmla="+- 0 2478 2300"/>
                <a:gd name="T31" fmla="*/ 2478 h 1382"/>
                <a:gd name="T32" fmla="+- 0 2493 2315"/>
                <a:gd name="T33" fmla="*/ T32 w 1382"/>
                <a:gd name="T34" fmla="+- 0 2528 2300"/>
                <a:gd name="T35" fmla="*/ 2528 h 1382"/>
                <a:gd name="T36" fmla="+- 0 2448 2315"/>
                <a:gd name="T37" fmla="*/ T36 w 1382"/>
                <a:gd name="T38" fmla="+- 0 2583 2300"/>
                <a:gd name="T39" fmla="*/ 2583 h 1382"/>
                <a:gd name="T40" fmla="+- 0 2409 2315"/>
                <a:gd name="T41" fmla="*/ T40 w 1382"/>
                <a:gd name="T42" fmla="+- 0 2642 2300"/>
                <a:gd name="T43" fmla="*/ 2642 h 1382"/>
                <a:gd name="T44" fmla="+- 0 2376 2315"/>
                <a:gd name="T45" fmla="*/ T44 w 1382"/>
                <a:gd name="T46" fmla="+- 0 2706 2300"/>
                <a:gd name="T47" fmla="*/ 2706 h 1382"/>
                <a:gd name="T48" fmla="+- 0 2350 2315"/>
                <a:gd name="T49" fmla="*/ T48 w 1382"/>
                <a:gd name="T50" fmla="+- 0 2773 2300"/>
                <a:gd name="T51" fmla="*/ 2773 h 1382"/>
                <a:gd name="T52" fmla="+- 0 2331 2315"/>
                <a:gd name="T53" fmla="*/ T52 w 1382"/>
                <a:gd name="T54" fmla="+- 0 2843 2300"/>
                <a:gd name="T55" fmla="*/ 2843 h 1382"/>
                <a:gd name="T56" fmla="+- 0 2319 2315"/>
                <a:gd name="T57" fmla="*/ T56 w 1382"/>
                <a:gd name="T58" fmla="+- 0 2916 2300"/>
                <a:gd name="T59" fmla="*/ 2916 h 1382"/>
                <a:gd name="T60" fmla="+- 0 2315 2315"/>
                <a:gd name="T61" fmla="*/ T60 w 1382"/>
                <a:gd name="T62" fmla="+- 0 2991 2300"/>
                <a:gd name="T63" fmla="*/ 2991 h 1382"/>
                <a:gd name="T64" fmla="+- 0 2319 2315"/>
                <a:gd name="T65" fmla="*/ T64 w 1382"/>
                <a:gd name="T66" fmla="+- 0 3066 2300"/>
                <a:gd name="T67" fmla="*/ 3066 h 1382"/>
                <a:gd name="T68" fmla="+- 0 2331 2315"/>
                <a:gd name="T69" fmla="*/ T68 w 1382"/>
                <a:gd name="T70" fmla="+- 0 3139 2300"/>
                <a:gd name="T71" fmla="*/ 3139 h 1382"/>
                <a:gd name="T72" fmla="+- 0 2350 2315"/>
                <a:gd name="T73" fmla="*/ T72 w 1382"/>
                <a:gd name="T74" fmla="+- 0 3209 2300"/>
                <a:gd name="T75" fmla="*/ 3209 h 1382"/>
                <a:gd name="T76" fmla="+- 0 2376 2315"/>
                <a:gd name="T77" fmla="*/ T76 w 1382"/>
                <a:gd name="T78" fmla="+- 0 3276 2300"/>
                <a:gd name="T79" fmla="*/ 3276 h 1382"/>
                <a:gd name="T80" fmla="+- 0 2409 2315"/>
                <a:gd name="T81" fmla="*/ T80 w 1382"/>
                <a:gd name="T82" fmla="+- 0 3340 2300"/>
                <a:gd name="T83" fmla="*/ 3340 h 1382"/>
                <a:gd name="T84" fmla="+- 0 2448 2315"/>
                <a:gd name="T85" fmla="*/ T84 w 1382"/>
                <a:gd name="T86" fmla="+- 0 3399 2300"/>
                <a:gd name="T87" fmla="*/ 3399 h 1382"/>
                <a:gd name="T88" fmla="+- 0 2493 2315"/>
                <a:gd name="T89" fmla="*/ T88 w 1382"/>
                <a:gd name="T90" fmla="+- 0 3454 2300"/>
                <a:gd name="T91" fmla="*/ 3454 h 1382"/>
                <a:gd name="T92" fmla="+- 0 2543 2315"/>
                <a:gd name="T93" fmla="*/ T92 w 1382"/>
                <a:gd name="T94" fmla="+- 0 3504 2300"/>
                <a:gd name="T95" fmla="*/ 3504 h 1382"/>
                <a:gd name="T96" fmla="+- 0 2598 2315"/>
                <a:gd name="T97" fmla="*/ T96 w 1382"/>
                <a:gd name="T98" fmla="+- 0 3549 2300"/>
                <a:gd name="T99" fmla="*/ 3549 h 1382"/>
                <a:gd name="T100" fmla="+- 0 2657 2315"/>
                <a:gd name="T101" fmla="*/ T100 w 1382"/>
                <a:gd name="T102" fmla="+- 0 3588 2300"/>
                <a:gd name="T103" fmla="*/ 3588 h 1382"/>
                <a:gd name="T104" fmla="+- 0 2720 2315"/>
                <a:gd name="T105" fmla="*/ T104 w 1382"/>
                <a:gd name="T106" fmla="+- 0 3620 2300"/>
                <a:gd name="T107" fmla="*/ 3620 h 1382"/>
                <a:gd name="T108" fmla="+- 0 2787 2315"/>
                <a:gd name="T109" fmla="*/ T108 w 1382"/>
                <a:gd name="T110" fmla="+- 0 3647 2300"/>
                <a:gd name="T111" fmla="*/ 3647 h 1382"/>
                <a:gd name="T112" fmla="+- 0 2857 2315"/>
                <a:gd name="T113" fmla="*/ T112 w 1382"/>
                <a:gd name="T114" fmla="+- 0 3666 2300"/>
                <a:gd name="T115" fmla="*/ 3666 h 1382"/>
                <a:gd name="T116" fmla="+- 0 2930 2315"/>
                <a:gd name="T117" fmla="*/ T116 w 1382"/>
                <a:gd name="T118" fmla="+- 0 3678 2300"/>
                <a:gd name="T119" fmla="*/ 3678 h 1382"/>
                <a:gd name="T120" fmla="+- 0 3006 2315"/>
                <a:gd name="T121" fmla="*/ T120 w 1382"/>
                <a:gd name="T122" fmla="+- 0 3682 2300"/>
                <a:gd name="T123" fmla="*/ 3682 h 1382"/>
                <a:gd name="T124" fmla="+- 0 3081 2315"/>
                <a:gd name="T125" fmla="*/ T124 w 1382"/>
                <a:gd name="T126" fmla="+- 0 3678 2300"/>
                <a:gd name="T127" fmla="*/ 3678 h 1382"/>
                <a:gd name="T128" fmla="+- 0 3154 2315"/>
                <a:gd name="T129" fmla="*/ T128 w 1382"/>
                <a:gd name="T130" fmla="+- 0 3666 2300"/>
                <a:gd name="T131" fmla="*/ 3666 h 1382"/>
                <a:gd name="T132" fmla="+- 0 3224 2315"/>
                <a:gd name="T133" fmla="*/ T132 w 1382"/>
                <a:gd name="T134" fmla="+- 0 3647 2300"/>
                <a:gd name="T135" fmla="*/ 3647 h 1382"/>
                <a:gd name="T136" fmla="+- 0 3291 2315"/>
                <a:gd name="T137" fmla="*/ T136 w 1382"/>
                <a:gd name="T138" fmla="+- 0 3620 2300"/>
                <a:gd name="T139" fmla="*/ 3620 h 1382"/>
                <a:gd name="T140" fmla="+- 0 3354 2315"/>
                <a:gd name="T141" fmla="*/ T140 w 1382"/>
                <a:gd name="T142" fmla="+- 0 3588 2300"/>
                <a:gd name="T143" fmla="*/ 3588 h 1382"/>
                <a:gd name="T144" fmla="+- 0 3414 2315"/>
                <a:gd name="T145" fmla="*/ T144 w 1382"/>
                <a:gd name="T146" fmla="+- 0 3549 2300"/>
                <a:gd name="T147" fmla="*/ 3549 h 1382"/>
                <a:gd name="T148" fmla="+- 0 3468 2315"/>
                <a:gd name="T149" fmla="*/ T148 w 1382"/>
                <a:gd name="T150" fmla="+- 0 3504 2300"/>
                <a:gd name="T151" fmla="*/ 3504 h 1382"/>
                <a:gd name="T152" fmla="+- 0 3518 2315"/>
                <a:gd name="T153" fmla="*/ T152 w 1382"/>
                <a:gd name="T154" fmla="+- 0 3454 2300"/>
                <a:gd name="T155" fmla="*/ 3454 h 1382"/>
                <a:gd name="T156" fmla="+- 0 3563 2315"/>
                <a:gd name="T157" fmla="*/ T156 w 1382"/>
                <a:gd name="T158" fmla="+- 0 3399 2300"/>
                <a:gd name="T159" fmla="*/ 3399 h 1382"/>
                <a:gd name="T160" fmla="+- 0 3602 2315"/>
                <a:gd name="T161" fmla="*/ T160 w 1382"/>
                <a:gd name="T162" fmla="+- 0 3340 2300"/>
                <a:gd name="T163" fmla="*/ 3340 h 1382"/>
                <a:gd name="T164" fmla="+- 0 3635 2315"/>
                <a:gd name="T165" fmla="*/ T164 w 1382"/>
                <a:gd name="T166" fmla="+- 0 3276 2300"/>
                <a:gd name="T167" fmla="*/ 3276 h 1382"/>
                <a:gd name="T168" fmla="+- 0 3661 2315"/>
                <a:gd name="T169" fmla="*/ T168 w 1382"/>
                <a:gd name="T170" fmla="+- 0 3209 2300"/>
                <a:gd name="T171" fmla="*/ 3209 h 1382"/>
                <a:gd name="T172" fmla="+- 0 3681 2315"/>
                <a:gd name="T173" fmla="*/ T172 w 1382"/>
                <a:gd name="T174" fmla="+- 0 3139 2300"/>
                <a:gd name="T175" fmla="*/ 3139 h 1382"/>
                <a:gd name="T176" fmla="+- 0 3692 2315"/>
                <a:gd name="T177" fmla="*/ T176 w 1382"/>
                <a:gd name="T178" fmla="+- 0 3066 2300"/>
                <a:gd name="T179" fmla="*/ 3066 h 1382"/>
                <a:gd name="T180" fmla="+- 0 3696 2315"/>
                <a:gd name="T181" fmla="*/ T180 w 1382"/>
                <a:gd name="T182" fmla="+- 0 2991 2300"/>
                <a:gd name="T183" fmla="*/ 2991 h 1382"/>
                <a:gd name="T184" fmla="+- 0 3692 2315"/>
                <a:gd name="T185" fmla="*/ T184 w 1382"/>
                <a:gd name="T186" fmla="+- 0 2916 2300"/>
                <a:gd name="T187" fmla="*/ 2916 h 1382"/>
                <a:gd name="T188" fmla="+- 0 3681 2315"/>
                <a:gd name="T189" fmla="*/ T188 w 1382"/>
                <a:gd name="T190" fmla="+- 0 2843 2300"/>
                <a:gd name="T191" fmla="*/ 2843 h 1382"/>
                <a:gd name="T192" fmla="+- 0 3661 2315"/>
                <a:gd name="T193" fmla="*/ T192 w 1382"/>
                <a:gd name="T194" fmla="+- 0 2773 2300"/>
                <a:gd name="T195" fmla="*/ 2773 h 1382"/>
                <a:gd name="T196" fmla="+- 0 3635 2315"/>
                <a:gd name="T197" fmla="*/ T196 w 1382"/>
                <a:gd name="T198" fmla="+- 0 2706 2300"/>
                <a:gd name="T199" fmla="*/ 2706 h 1382"/>
                <a:gd name="T200" fmla="+- 0 3602 2315"/>
                <a:gd name="T201" fmla="*/ T200 w 1382"/>
                <a:gd name="T202" fmla="+- 0 2642 2300"/>
                <a:gd name="T203" fmla="*/ 2642 h 1382"/>
                <a:gd name="T204" fmla="+- 0 3563 2315"/>
                <a:gd name="T205" fmla="*/ T204 w 1382"/>
                <a:gd name="T206" fmla="+- 0 2583 2300"/>
                <a:gd name="T207" fmla="*/ 2583 h 1382"/>
                <a:gd name="T208" fmla="+- 0 3518 2315"/>
                <a:gd name="T209" fmla="*/ T208 w 1382"/>
                <a:gd name="T210" fmla="+- 0 2528 2300"/>
                <a:gd name="T211" fmla="*/ 2528 h 1382"/>
                <a:gd name="T212" fmla="+- 0 3468 2315"/>
                <a:gd name="T213" fmla="*/ T212 w 1382"/>
                <a:gd name="T214" fmla="+- 0 2478 2300"/>
                <a:gd name="T215" fmla="*/ 2478 h 1382"/>
                <a:gd name="T216" fmla="+- 0 3414 2315"/>
                <a:gd name="T217" fmla="*/ T216 w 1382"/>
                <a:gd name="T218" fmla="+- 0 2434 2300"/>
                <a:gd name="T219" fmla="*/ 2434 h 1382"/>
                <a:gd name="T220" fmla="+- 0 3354 2315"/>
                <a:gd name="T221" fmla="*/ T220 w 1382"/>
                <a:gd name="T222" fmla="+- 0 2395 2300"/>
                <a:gd name="T223" fmla="*/ 2395 h 1382"/>
                <a:gd name="T224" fmla="+- 0 3291 2315"/>
                <a:gd name="T225" fmla="*/ T224 w 1382"/>
                <a:gd name="T226" fmla="+- 0 2362 2300"/>
                <a:gd name="T227" fmla="*/ 2362 h 1382"/>
                <a:gd name="T228" fmla="+- 0 3224 2315"/>
                <a:gd name="T229" fmla="*/ T228 w 1382"/>
                <a:gd name="T230" fmla="+- 0 2335 2300"/>
                <a:gd name="T231" fmla="*/ 2335 h 1382"/>
                <a:gd name="T232" fmla="+- 0 3154 2315"/>
                <a:gd name="T233" fmla="*/ T232 w 1382"/>
                <a:gd name="T234" fmla="+- 0 2316 2300"/>
                <a:gd name="T235" fmla="*/ 2316 h 1382"/>
                <a:gd name="T236" fmla="+- 0 3081 2315"/>
                <a:gd name="T237" fmla="*/ T236 w 1382"/>
                <a:gd name="T238" fmla="+- 0 2304 2300"/>
                <a:gd name="T239" fmla="*/ 2304 h 1382"/>
                <a:gd name="T240" fmla="+- 0 3006 2315"/>
                <a:gd name="T241" fmla="*/ T240 w 1382"/>
                <a:gd name="T242" fmla="+- 0 2300 2300"/>
                <a:gd name="T243" fmla="*/ 2300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1" y="0"/>
                  </a:moveTo>
                  <a:lnTo>
                    <a:pt x="615" y="4"/>
                  </a:lnTo>
                  <a:lnTo>
                    <a:pt x="542" y="16"/>
                  </a:lnTo>
                  <a:lnTo>
                    <a:pt x="472" y="35"/>
                  </a:lnTo>
                  <a:lnTo>
                    <a:pt x="405" y="62"/>
                  </a:lnTo>
                  <a:lnTo>
                    <a:pt x="342" y="95"/>
                  </a:lnTo>
                  <a:lnTo>
                    <a:pt x="283" y="134"/>
                  </a:lnTo>
                  <a:lnTo>
                    <a:pt x="228" y="178"/>
                  </a:lnTo>
                  <a:lnTo>
                    <a:pt x="178" y="228"/>
                  </a:lnTo>
                  <a:lnTo>
                    <a:pt x="133" y="283"/>
                  </a:lnTo>
                  <a:lnTo>
                    <a:pt x="94" y="342"/>
                  </a:lnTo>
                  <a:lnTo>
                    <a:pt x="61" y="406"/>
                  </a:lnTo>
                  <a:lnTo>
                    <a:pt x="35" y="473"/>
                  </a:lnTo>
                  <a:lnTo>
                    <a:pt x="16" y="543"/>
                  </a:lnTo>
                  <a:lnTo>
                    <a:pt x="4" y="616"/>
                  </a:lnTo>
                  <a:lnTo>
                    <a:pt x="0" y="691"/>
                  </a:lnTo>
                  <a:lnTo>
                    <a:pt x="4" y="766"/>
                  </a:lnTo>
                  <a:lnTo>
                    <a:pt x="16" y="839"/>
                  </a:lnTo>
                  <a:lnTo>
                    <a:pt x="35" y="909"/>
                  </a:lnTo>
                  <a:lnTo>
                    <a:pt x="61" y="976"/>
                  </a:lnTo>
                  <a:lnTo>
                    <a:pt x="94" y="1040"/>
                  </a:lnTo>
                  <a:lnTo>
                    <a:pt x="133" y="1099"/>
                  </a:lnTo>
                  <a:lnTo>
                    <a:pt x="178" y="1154"/>
                  </a:lnTo>
                  <a:lnTo>
                    <a:pt x="228" y="1204"/>
                  </a:lnTo>
                  <a:lnTo>
                    <a:pt x="283" y="1249"/>
                  </a:lnTo>
                  <a:lnTo>
                    <a:pt x="342" y="1288"/>
                  </a:lnTo>
                  <a:lnTo>
                    <a:pt x="405" y="1320"/>
                  </a:lnTo>
                  <a:lnTo>
                    <a:pt x="472" y="1347"/>
                  </a:lnTo>
                  <a:lnTo>
                    <a:pt x="542" y="1366"/>
                  </a:lnTo>
                  <a:lnTo>
                    <a:pt x="615" y="1378"/>
                  </a:lnTo>
                  <a:lnTo>
                    <a:pt x="691" y="1382"/>
                  </a:lnTo>
                  <a:lnTo>
                    <a:pt x="766" y="1378"/>
                  </a:lnTo>
                  <a:lnTo>
                    <a:pt x="839" y="1366"/>
                  </a:lnTo>
                  <a:lnTo>
                    <a:pt x="909" y="1347"/>
                  </a:lnTo>
                  <a:lnTo>
                    <a:pt x="976" y="1320"/>
                  </a:lnTo>
                  <a:lnTo>
                    <a:pt x="1039" y="1288"/>
                  </a:lnTo>
                  <a:lnTo>
                    <a:pt x="1099" y="1249"/>
                  </a:lnTo>
                  <a:lnTo>
                    <a:pt x="1153" y="1204"/>
                  </a:lnTo>
                  <a:lnTo>
                    <a:pt x="1203" y="1154"/>
                  </a:lnTo>
                  <a:lnTo>
                    <a:pt x="1248" y="1099"/>
                  </a:lnTo>
                  <a:lnTo>
                    <a:pt x="1287" y="1040"/>
                  </a:lnTo>
                  <a:lnTo>
                    <a:pt x="1320" y="976"/>
                  </a:lnTo>
                  <a:lnTo>
                    <a:pt x="1346" y="909"/>
                  </a:lnTo>
                  <a:lnTo>
                    <a:pt x="1366" y="839"/>
                  </a:lnTo>
                  <a:lnTo>
                    <a:pt x="1377" y="766"/>
                  </a:lnTo>
                  <a:lnTo>
                    <a:pt x="1381" y="691"/>
                  </a:lnTo>
                  <a:lnTo>
                    <a:pt x="1377" y="616"/>
                  </a:lnTo>
                  <a:lnTo>
                    <a:pt x="1366" y="543"/>
                  </a:lnTo>
                  <a:lnTo>
                    <a:pt x="1346" y="473"/>
                  </a:lnTo>
                  <a:lnTo>
                    <a:pt x="1320" y="406"/>
                  </a:lnTo>
                  <a:lnTo>
                    <a:pt x="1287" y="342"/>
                  </a:lnTo>
                  <a:lnTo>
                    <a:pt x="1248" y="283"/>
                  </a:lnTo>
                  <a:lnTo>
                    <a:pt x="1203" y="228"/>
                  </a:lnTo>
                  <a:lnTo>
                    <a:pt x="1153" y="178"/>
                  </a:lnTo>
                  <a:lnTo>
                    <a:pt x="1099" y="134"/>
                  </a:lnTo>
                  <a:lnTo>
                    <a:pt x="1039" y="95"/>
                  </a:lnTo>
                  <a:lnTo>
                    <a:pt x="976" y="62"/>
                  </a:lnTo>
                  <a:lnTo>
                    <a:pt x="909" y="35"/>
                  </a:lnTo>
                  <a:lnTo>
                    <a:pt x="839" y="16"/>
                  </a:lnTo>
                  <a:lnTo>
                    <a:pt x="766" y="4"/>
                  </a:lnTo>
                  <a:lnTo>
                    <a:pt x="69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20" name="docshape11">
              <a:extLst>
                <a:ext uri="{FF2B5EF4-FFF2-40B4-BE49-F238E27FC236}">
                  <a16:creationId xmlns:a16="http://schemas.microsoft.com/office/drawing/2014/main" id="{5E5FE682-053C-424B-0747-2EF3895F6A7D}"/>
                </a:ext>
              </a:extLst>
            </p:cNvPr>
            <p:cNvSpPr>
              <a:spLocks/>
            </p:cNvSpPr>
            <p:nvPr/>
          </p:nvSpPr>
          <p:spPr bwMode="auto">
            <a:xfrm>
              <a:off x="2314" y="2300"/>
              <a:ext cx="1382" cy="1382"/>
            </a:xfrm>
            <a:custGeom>
              <a:avLst/>
              <a:gdLst>
                <a:gd name="T0" fmla="+- 0 3006 2315"/>
                <a:gd name="T1" fmla="*/ T0 w 1382"/>
                <a:gd name="T2" fmla="+- 0 3682 2300"/>
                <a:gd name="T3" fmla="*/ 3682 h 1382"/>
                <a:gd name="T4" fmla="+- 0 3081 2315"/>
                <a:gd name="T5" fmla="*/ T4 w 1382"/>
                <a:gd name="T6" fmla="+- 0 3678 2300"/>
                <a:gd name="T7" fmla="*/ 3678 h 1382"/>
                <a:gd name="T8" fmla="+- 0 3154 2315"/>
                <a:gd name="T9" fmla="*/ T8 w 1382"/>
                <a:gd name="T10" fmla="+- 0 3666 2300"/>
                <a:gd name="T11" fmla="*/ 3666 h 1382"/>
                <a:gd name="T12" fmla="+- 0 3224 2315"/>
                <a:gd name="T13" fmla="*/ T12 w 1382"/>
                <a:gd name="T14" fmla="+- 0 3647 2300"/>
                <a:gd name="T15" fmla="*/ 3647 h 1382"/>
                <a:gd name="T16" fmla="+- 0 3291 2315"/>
                <a:gd name="T17" fmla="*/ T16 w 1382"/>
                <a:gd name="T18" fmla="+- 0 3620 2300"/>
                <a:gd name="T19" fmla="*/ 3620 h 1382"/>
                <a:gd name="T20" fmla="+- 0 3354 2315"/>
                <a:gd name="T21" fmla="*/ T20 w 1382"/>
                <a:gd name="T22" fmla="+- 0 3588 2300"/>
                <a:gd name="T23" fmla="*/ 3588 h 1382"/>
                <a:gd name="T24" fmla="+- 0 3414 2315"/>
                <a:gd name="T25" fmla="*/ T24 w 1382"/>
                <a:gd name="T26" fmla="+- 0 3549 2300"/>
                <a:gd name="T27" fmla="*/ 3549 h 1382"/>
                <a:gd name="T28" fmla="+- 0 3468 2315"/>
                <a:gd name="T29" fmla="*/ T28 w 1382"/>
                <a:gd name="T30" fmla="+- 0 3504 2300"/>
                <a:gd name="T31" fmla="*/ 3504 h 1382"/>
                <a:gd name="T32" fmla="+- 0 3518 2315"/>
                <a:gd name="T33" fmla="*/ T32 w 1382"/>
                <a:gd name="T34" fmla="+- 0 3454 2300"/>
                <a:gd name="T35" fmla="*/ 3454 h 1382"/>
                <a:gd name="T36" fmla="+- 0 3563 2315"/>
                <a:gd name="T37" fmla="*/ T36 w 1382"/>
                <a:gd name="T38" fmla="+- 0 3399 2300"/>
                <a:gd name="T39" fmla="*/ 3399 h 1382"/>
                <a:gd name="T40" fmla="+- 0 3602 2315"/>
                <a:gd name="T41" fmla="*/ T40 w 1382"/>
                <a:gd name="T42" fmla="+- 0 3340 2300"/>
                <a:gd name="T43" fmla="*/ 3340 h 1382"/>
                <a:gd name="T44" fmla="+- 0 3635 2315"/>
                <a:gd name="T45" fmla="*/ T44 w 1382"/>
                <a:gd name="T46" fmla="+- 0 3276 2300"/>
                <a:gd name="T47" fmla="*/ 3276 h 1382"/>
                <a:gd name="T48" fmla="+- 0 3661 2315"/>
                <a:gd name="T49" fmla="*/ T48 w 1382"/>
                <a:gd name="T50" fmla="+- 0 3209 2300"/>
                <a:gd name="T51" fmla="*/ 3209 h 1382"/>
                <a:gd name="T52" fmla="+- 0 3681 2315"/>
                <a:gd name="T53" fmla="*/ T52 w 1382"/>
                <a:gd name="T54" fmla="+- 0 3139 2300"/>
                <a:gd name="T55" fmla="*/ 3139 h 1382"/>
                <a:gd name="T56" fmla="+- 0 3692 2315"/>
                <a:gd name="T57" fmla="*/ T56 w 1382"/>
                <a:gd name="T58" fmla="+- 0 3066 2300"/>
                <a:gd name="T59" fmla="*/ 3066 h 1382"/>
                <a:gd name="T60" fmla="+- 0 3696 2315"/>
                <a:gd name="T61" fmla="*/ T60 w 1382"/>
                <a:gd name="T62" fmla="+- 0 2991 2300"/>
                <a:gd name="T63" fmla="*/ 2991 h 1382"/>
                <a:gd name="T64" fmla="+- 0 3692 2315"/>
                <a:gd name="T65" fmla="*/ T64 w 1382"/>
                <a:gd name="T66" fmla="+- 0 2916 2300"/>
                <a:gd name="T67" fmla="*/ 2916 h 1382"/>
                <a:gd name="T68" fmla="+- 0 3681 2315"/>
                <a:gd name="T69" fmla="*/ T68 w 1382"/>
                <a:gd name="T70" fmla="+- 0 2843 2300"/>
                <a:gd name="T71" fmla="*/ 2843 h 1382"/>
                <a:gd name="T72" fmla="+- 0 3661 2315"/>
                <a:gd name="T73" fmla="*/ T72 w 1382"/>
                <a:gd name="T74" fmla="+- 0 2773 2300"/>
                <a:gd name="T75" fmla="*/ 2773 h 1382"/>
                <a:gd name="T76" fmla="+- 0 3635 2315"/>
                <a:gd name="T77" fmla="*/ T76 w 1382"/>
                <a:gd name="T78" fmla="+- 0 2706 2300"/>
                <a:gd name="T79" fmla="*/ 2706 h 1382"/>
                <a:gd name="T80" fmla="+- 0 3602 2315"/>
                <a:gd name="T81" fmla="*/ T80 w 1382"/>
                <a:gd name="T82" fmla="+- 0 2642 2300"/>
                <a:gd name="T83" fmla="*/ 2642 h 1382"/>
                <a:gd name="T84" fmla="+- 0 3563 2315"/>
                <a:gd name="T85" fmla="*/ T84 w 1382"/>
                <a:gd name="T86" fmla="+- 0 2583 2300"/>
                <a:gd name="T87" fmla="*/ 2583 h 1382"/>
                <a:gd name="T88" fmla="+- 0 3518 2315"/>
                <a:gd name="T89" fmla="*/ T88 w 1382"/>
                <a:gd name="T90" fmla="+- 0 2528 2300"/>
                <a:gd name="T91" fmla="*/ 2528 h 1382"/>
                <a:gd name="T92" fmla="+- 0 3468 2315"/>
                <a:gd name="T93" fmla="*/ T92 w 1382"/>
                <a:gd name="T94" fmla="+- 0 2478 2300"/>
                <a:gd name="T95" fmla="*/ 2478 h 1382"/>
                <a:gd name="T96" fmla="+- 0 3414 2315"/>
                <a:gd name="T97" fmla="*/ T96 w 1382"/>
                <a:gd name="T98" fmla="+- 0 2434 2300"/>
                <a:gd name="T99" fmla="*/ 2434 h 1382"/>
                <a:gd name="T100" fmla="+- 0 3354 2315"/>
                <a:gd name="T101" fmla="*/ T100 w 1382"/>
                <a:gd name="T102" fmla="+- 0 2395 2300"/>
                <a:gd name="T103" fmla="*/ 2395 h 1382"/>
                <a:gd name="T104" fmla="+- 0 3291 2315"/>
                <a:gd name="T105" fmla="*/ T104 w 1382"/>
                <a:gd name="T106" fmla="+- 0 2362 2300"/>
                <a:gd name="T107" fmla="*/ 2362 h 1382"/>
                <a:gd name="T108" fmla="+- 0 3224 2315"/>
                <a:gd name="T109" fmla="*/ T108 w 1382"/>
                <a:gd name="T110" fmla="+- 0 2335 2300"/>
                <a:gd name="T111" fmla="*/ 2335 h 1382"/>
                <a:gd name="T112" fmla="+- 0 3154 2315"/>
                <a:gd name="T113" fmla="*/ T112 w 1382"/>
                <a:gd name="T114" fmla="+- 0 2316 2300"/>
                <a:gd name="T115" fmla="*/ 2316 h 1382"/>
                <a:gd name="T116" fmla="+- 0 3081 2315"/>
                <a:gd name="T117" fmla="*/ T116 w 1382"/>
                <a:gd name="T118" fmla="+- 0 2304 2300"/>
                <a:gd name="T119" fmla="*/ 2304 h 1382"/>
                <a:gd name="T120" fmla="+- 0 3006 2315"/>
                <a:gd name="T121" fmla="*/ T120 w 1382"/>
                <a:gd name="T122" fmla="+- 0 2300 2300"/>
                <a:gd name="T123" fmla="*/ 2300 h 1382"/>
                <a:gd name="T124" fmla="+- 0 2930 2315"/>
                <a:gd name="T125" fmla="*/ T124 w 1382"/>
                <a:gd name="T126" fmla="+- 0 2304 2300"/>
                <a:gd name="T127" fmla="*/ 2304 h 1382"/>
                <a:gd name="T128" fmla="+- 0 2857 2315"/>
                <a:gd name="T129" fmla="*/ T128 w 1382"/>
                <a:gd name="T130" fmla="+- 0 2316 2300"/>
                <a:gd name="T131" fmla="*/ 2316 h 1382"/>
                <a:gd name="T132" fmla="+- 0 2787 2315"/>
                <a:gd name="T133" fmla="*/ T132 w 1382"/>
                <a:gd name="T134" fmla="+- 0 2335 2300"/>
                <a:gd name="T135" fmla="*/ 2335 h 1382"/>
                <a:gd name="T136" fmla="+- 0 2720 2315"/>
                <a:gd name="T137" fmla="*/ T136 w 1382"/>
                <a:gd name="T138" fmla="+- 0 2362 2300"/>
                <a:gd name="T139" fmla="*/ 2362 h 1382"/>
                <a:gd name="T140" fmla="+- 0 2657 2315"/>
                <a:gd name="T141" fmla="*/ T140 w 1382"/>
                <a:gd name="T142" fmla="+- 0 2395 2300"/>
                <a:gd name="T143" fmla="*/ 2395 h 1382"/>
                <a:gd name="T144" fmla="+- 0 2598 2315"/>
                <a:gd name="T145" fmla="*/ T144 w 1382"/>
                <a:gd name="T146" fmla="+- 0 2434 2300"/>
                <a:gd name="T147" fmla="*/ 2434 h 1382"/>
                <a:gd name="T148" fmla="+- 0 2543 2315"/>
                <a:gd name="T149" fmla="*/ T148 w 1382"/>
                <a:gd name="T150" fmla="+- 0 2478 2300"/>
                <a:gd name="T151" fmla="*/ 2478 h 1382"/>
                <a:gd name="T152" fmla="+- 0 2493 2315"/>
                <a:gd name="T153" fmla="*/ T152 w 1382"/>
                <a:gd name="T154" fmla="+- 0 2528 2300"/>
                <a:gd name="T155" fmla="*/ 2528 h 1382"/>
                <a:gd name="T156" fmla="+- 0 2448 2315"/>
                <a:gd name="T157" fmla="*/ T156 w 1382"/>
                <a:gd name="T158" fmla="+- 0 2583 2300"/>
                <a:gd name="T159" fmla="*/ 2583 h 1382"/>
                <a:gd name="T160" fmla="+- 0 2409 2315"/>
                <a:gd name="T161" fmla="*/ T160 w 1382"/>
                <a:gd name="T162" fmla="+- 0 2642 2300"/>
                <a:gd name="T163" fmla="*/ 2642 h 1382"/>
                <a:gd name="T164" fmla="+- 0 2376 2315"/>
                <a:gd name="T165" fmla="*/ T164 w 1382"/>
                <a:gd name="T166" fmla="+- 0 2706 2300"/>
                <a:gd name="T167" fmla="*/ 2706 h 1382"/>
                <a:gd name="T168" fmla="+- 0 2350 2315"/>
                <a:gd name="T169" fmla="*/ T168 w 1382"/>
                <a:gd name="T170" fmla="+- 0 2773 2300"/>
                <a:gd name="T171" fmla="*/ 2773 h 1382"/>
                <a:gd name="T172" fmla="+- 0 2331 2315"/>
                <a:gd name="T173" fmla="*/ T172 w 1382"/>
                <a:gd name="T174" fmla="+- 0 2843 2300"/>
                <a:gd name="T175" fmla="*/ 2843 h 1382"/>
                <a:gd name="T176" fmla="+- 0 2319 2315"/>
                <a:gd name="T177" fmla="*/ T176 w 1382"/>
                <a:gd name="T178" fmla="+- 0 2916 2300"/>
                <a:gd name="T179" fmla="*/ 2916 h 1382"/>
                <a:gd name="T180" fmla="+- 0 2315 2315"/>
                <a:gd name="T181" fmla="*/ T180 w 1382"/>
                <a:gd name="T182" fmla="+- 0 2991 2300"/>
                <a:gd name="T183" fmla="*/ 2991 h 1382"/>
                <a:gd name="T184" fmla="+- 0 2319 2315"/>
                <a:gd name="T185" fmla="*/ T184 w 1382"/>
                <a:gd name="T186" fmla="+- 0 3066 2300"/>
                <a:gd name="T187" fmla="*/ 3066 h 1382"/>
                <a:gd name="T188" fmla="+- 0 2331 2315"/>
                <a:gd name="T189" fmla="*/ T188 w 1382"/>
                <a:gd name="T190" fmla="+- 0 3139 2300"/>
                <a:gd name="T191" fmla="*/ 3139 h 1382"/>
                <a:gd name="T192" fmla="+- 0 2350 2315"/>
                <a:gd name="T193" fmla="*/ T192 w 1382"/>
                <a:gd name="T194" fmla="+- 0 3209 2300"/>
                <a:gd name="T195" fmla="*/ 3209 h 1382"/>
                <a:gd name="T196" fmla="+- 0 2376 2315"/>
                <a:gd name="T197" fmla="*/ T196 w 1382"/>
                <a:gd name="T198" fmla="+- 0 3276 2300"/>
                <a:gd name="T199" fmla="*/ 3276 h 1382"/>
                <a:gd name="T200" fmla="+- 0 2409 2315"/>
                <a:gd name="T201" fmla="*/ T200 w 1382"/>
                <a:gd name="T202" fmla="+- 0 3340 2300"/>
                <a:gd name="T203" fmla="*/ 3340 h 1382"/>
                <a:gd name="T204" fmla="+- 0 2448 2315"/>
                <a:gd name="T205" fmla="*/ T204 w 1382"/>
                <a:gd name="T206" fmla="+- 0 3399 2300"/>
                <a:gd name="T207" fmla="*/ 3399 h 1382"/>
                <a:gd name="T208" fmla="+- 0 2493 2315"/>
                <a:gd name="T209" fmla="*/ T208 w 1382"/>
                <a:gd name="T210" fmla="+- 0 3454 2300"/>
                <a:gd name="T211" fmla="*/ 3454 h 1382"/>
                <a:gd name="T212" fmla="+- 0 2543 2315"/>
                <a:gd name="T213" fmla="*/ T212 w 1382"/>
                <a:gd name="T214" fmla="+- 0 3504 2300"/>
                <a:gd name="T215" fmla="*/ 3504 h 1382"/>
                <a:gd name="T216" fmla="+- 0 2598 2315"/>
                <a:gd name="T217" fmla="*/ T216 w 1382"/>
                <a:gd name="T218" fmla="+- 0 3549 2300"/>
                <a:gd name="T219" fmla="*/ 3549 h 1382"/>
                <a:gd name="T220" fmla="+- 0 2657 2315"/>
                <a:gd name="T221" fmla="*/ T220 w 1382"/>
                <a:gd name="T222" fmla="+- 0 3588 2300"/>
                <a:gd name="T223" fmla="*/ 3588 h 1382"/>
                <a:gd name="T224" fmla="+- 0 2720 2315"/>
                <a:gd name="T225" fmla="*/ T224 w 1382"/>
                <a:gd name="T226" fmla="+- 0 3620 2300"/>
                <a:gd name="T227" fmla="*/ 3620 h 1382"/>
                <a:gd name="T228" fmla="+- 0 2787 2315"/>
                <a:gd name="T229" fmla="*/ T228 w 1382"/>
                <a:gd name="T230" fmla="+- 0 3647 2300"/>
                <a:gd name="T231" fmla="*/ 3647 h 1382"/>
                <a:gd name="T232" fmla="+- 0 2857 2315"/>
                <a:gd name="T233" fmla="*/ T232 w 1382"/>
                <a:gd name="T234" fmla="+- 0 3666 2300"/>
                <a:gd name="T235" fmla="*/ 3666 h 1382"/>
                <a:gd name="T236" fmla="+- 0 2930 2315"/>
                <a:gd name="T237" fmla="*/ T236 w 1382"/>
                <a:gd name="T238" fmla="+- 0 3678 2300"/>
                <a:gd name="T239" fmla="*/ 3678 h 1382"/>
                <a:gd name="T240" fmla="+- 0 3006 2315"/>
                <a:gd name="T241" fmla="*/ T240 w 1382"/>
                <a:gd name="T242" fmla="+- 0 3682 2300"/>
                <a:gd name="T243" fmla="*/ 3682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1" y="1382"/>
                  </a:moveTo>
                  <a:lnTo>
                    <a:pt x="766" y="1378"/>
                  </a:lnTo>
                  <a:lnTo>
                    <a:pt x="839" y="1366"/>
                  </a:lnTo>
                  <a:lnTo>
                    <a:pt x="909" y="1347"/>
                  </a:lnTo>
                  <a:lnTo>
                    <a:pt x="976" y="1320"/>
                  </a:lnTo>
                  <a:lnTo>
                    <a:pt x="1039" y="1288"/>
                  </a:lnTo>
                  <a:lnTo>
                    <a:pt x="1099" y="1249"/>
                  </a:lnTo>
                  <a:lnTo>
                    <a:pt x="1153" y="1204"/>
                  </a:lnTo>
                  <a:lnTo>
                    <a:pt x="1203" y="1154"/>
                  </a:lnTo>
                  <a:lnTo>
                    <a:pt x="1248" y="1099"/>
                  </a:lnTo>
                  <a:lnTo>
                    <a:pt x="1287" y="1040"/>
                  </a:lnTo>
                  <a:lnTo>
                    <a:pt x="1320" y="976"/>
                  </a:lnTo>
                  <a:lnTo>
                    <a:pt x="1346" y="909"/>
                  </a:lnTo>
                  <a:lnTo>
                    <a:pt x="1366" y="839"/>
                  </a:lnTo>
                  <a:lnTo>
                    <a:pt x="1377" y="766"/>
                  </a:lnTo>
                  <a:lnTo>
                    <a:pt x="1381" y="691"/>
                  </a:lnTo>
                  <a:lnTo>
                    <a:pt x="1377" y="616"/>
                  </a:lnTo>
                  <a:lnTo>
                    <a:pt x="1366" y="543"/>
                  </a:lnTo>
                  <a:lnTo>
                    <a:pt x="1346" y="473"/>
                  </a:lnTo>
                  <a:lnTo>
                    <a:pt x="1320" y="406"/>
                  </a:lnTo>
                  <a:lnTo>
                    <a:pt x="1287" y="342"/>
                  </a:lnTo>
                  <a:lnTo>
                    <a:pt x="1248" y="283"/>
                  </a:lnTo>
                  <a:lnTo>
                    <a:pt x="1203" y="228"/>
                  </a:lnTo>
                  <a:lnTo>
                    <a:pt x="1153" y="178"/>
                  </a:lnTo>
                  <a:lnTo>
                    <a:pt x="1099" y="134"/>
                  </a:lnTo>
                  <a:lnTo>
                    <a:pt x="1039" y="95"/>
                  </a:lnTo>
                  <a:lnTo>
                    <a:pt x="976" y="62"/>
                  </a:lnTo>
                  <a:lnTo>
                    <a:pt x="909" y="35"/>
                  </a:lnTo>
                  <a:lnTo>
                    <a:pt x="839" y="16"/>
                  </a:lnTo>
                  <a:lnTo>
                    <a:pt x="766" y="4"/>
                  </a:lnTo>
                  <a:lnTo>
                    <a:pt x="691" y="0"/>
                  </a:lnTo>
                  <a:lnTo>
                    <a:pt x="615" y="4"/>
                  </a:lnTo>
                  <a:lnTo>
                    <a:pt x="542" y="16"/>
                  </a:lnTo>
                  <a:lnTo>
                    <a:pt x="472" y="35"/>
                  </a:lnTo>
                  <a:lnTo>
                    <a:pt x="405" y="62"/>
                  </a:lnTo>
                  <a:lnTo>
                    <a:pt x="342" y="95"/>
                  </a:lnTo>
                  <a:lnTo>
                    <a:pt x="283" y="134"/>
                  </a:lnTo>
                  <a:lnTo>
                    <a:pt x="228" y="178"/>
                  </a:lnTo>
                  <a:lnTo>
                    <a:pt x="178" y="228"/>
                  </a:lnTo>
                  <a:lnTo>
                    <a:pt x="133" y="283"/>
                  </a:lnTo>
                  <a:lnTo>
                    <a:pt x="94" y="342"/>
                  </a:lnTo>
                  <a:lnTo>
                    <a:pt x="61" y="406"/>
                  </a:lnTo>
                  <a:lnTo>
                    <a:pt x="35" y="473"/>
                  </a:lnTo>
                  <a:lnTo>
                    <a:pt x="16" y="543"/>
                  </a:lnTo>
                  <a:lnTo>
                    <a:pt x="4" y="616"/>
                  </a:lnTo>
                  <a:lnTo>
                    <a:pt x="0" y="691"/>
                  </a:lnTo>
                  <a:lnTo>
                    <a:pt x="4" y="766"/>
                  </a:lnTo>
                  <a:lnTo>
                    <a:pt x="16" y="839"/>
                  </a:lnTo>
                  <a:lnTo>
                    <a:pt x="35" y="909"/>
                  </a:lnTo>
                  <a:lnTo>
                    <a:pt x="61" y="976"/>
                  </a:lnTo>
                  <a:lnTo>
                    <a:pt x="94" y="1040"/>
                  </a:lnTo>
                  <a:lnTo>
                    <a:pt x="133" y="1099"/>
                  </a:lnTo>
                  <a:lnTo>
                    <a:pt x="178" y="1154"/>
                  </a:lnTo>
                  <a:lnTo>
                    <a:pt x="228" y="1204"/>
                  </a:lnTo>
                  <a:lnTo>
                    <a:pt x="283" y="1249"/>
                  </a:lnTo>
                  <a:lnTo>
                    <a:pt x="342" y="1288"/>
                  </a:lnTo>
                  <a:lnTo>
                    <a:pt x="405" y="1320"/>
                  </a:lnTo>
                  <a:lnTo>
                    <a:pt x="472" y="1347"/>
                  </a:lnTo>
                  <a:lnTo>
                    <a:pt x="542" y="1366"/>
                  </a:lnTo>
                  <a:lnTo>
                    <a:pt x="615" y="1378"/>
                  </a:lnTo>
                  <a:lnTo>
                    <a:pt x="691" y="1382"/>
                  </a:lnTo>
                  <a:close/>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 name="docshape12">
              <a:extLst>
                <a:ext uri="{FF2B5EF4-FFF2-40B4-BE49-F238E27FC236}">
                  <a16:creationId xmlns:a16="http://schemas.microsoft.com/office/drawing/2014/main" id="{2A099242-3885-146C-7371-AD931B9EF653}"/>
                </a:ext>
              </a:extLst>
            </p:cNvPr>
            <p:cNvSpPr txBox="1">
              <a:spLocks noChangeArrowheads="1"/>
            </p:cNvSpPr>
            <p:nvPr/>
          </p:nvSpPr>
          <p:spPr bwMode="auto">
            <a:xfrm>
              <a:off x="539" y="718"/>
              <a:ext cx="1392"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0"/>
                </a:spcBef>
                <a:spcAft>
                  <a:spcPts val="0"/>
                </a:spcAft>
              </a:pPr>
              <a:r>
                <a:rPr lang="en-US" sz="800">
                  <a:solidFill>
                    <a:srgbClr val="231F20"/>
                  </a:solidFill>
                  <a:effectLst/>
                  <a:latin typeface="Arial" panose="020B0604020202020204" pitchFamily="34" charset="0"/>
                  <a:ea typeface="Cambria" panose="02040503050406030204" pitchFamily="18" charset="0"/>
                  <a:cs typeface="Cambria" panose="02040503050406030204" pitchFamily="18" charset="0"/>
                </a:rPr>
                <a:t>Nature </a:t>
              </a: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of</a:t>
              </a:r>
              <a:r>
                <a:rPr lang="en-US" sz="800">
                  <a:solidFill>
                    <a:srgbClr val="231F20"/>
                  </a:solidFill>
                  <a:effectLst/>
                  <a:latin typeface="Arial" panose="020B0604020202020204" pitchFamily="34" charset="0"/>
                  <a:ea typeface="Cambria" panose="02040503050406030204" pitchFamily="18" charset="0"/>
                  <a:cs typeface="Cambria" panose="02040503050406030204" pitchFamily="18" charset="0"/>
                </a:rPr>
                <a:t> </a:t>
              </a:r>
              <a:r>
                <a:rPr lang="en-US" sz="800" spc="-10">
                  <a:solidFill>
                    <a:srgbClr val="231F20"/>
                  </a:solidFill>
                  <a:effectLst/>
                  <a:latin typeface="Arial" panose="020B0604020202020204" pitchFamily="34" charset="0"/>
                  <a:ea typeface="Cambria" panose="02040503050406030204" pitchFamily="18" charset="0"/>
                  <a:cs typeface="Cambria" panose="02040503050406030204" pitchFamily="18" charset="0"/>
                </a:rPr>
                <a:t>concepts</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2" name="docshape13">
              <a:extLst>
                <a:ext uri="{FF2B5EF4-FFF2-40B4-BE49-F238E27FC236}">
                  <a16:creationId xmlns:a16="http://schemas.microsoft.com/office/drawing/2014/main" id="{25A7057F-EF02-56CD-D1DE-3780DA3D495F}"/>
                </a:ext>
              </a:extLst>
            </p:cNvPr>
            <p:cNvSpPr txBox="1">
              <a:spLocks noChangeArrowheads="1"/>
            </p:cNvSpPr>
            <p:nvPr/>
          </p:nvSpPr>
          <p:spPr bwMode="auto">
            <a:xfrm>
              <a:off x="2194" y="718"/>
              <a:ext cx="1655" cy="1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108000"/>
                </a:lnSpc>
                <a:spcBef>
                  <a:spcPts val="0"/>
                </a:spcBef>
                <a:spcAft>
                  <a:spcPts val="0"/>
                </a:spcAft>
              </a:pP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Concepts, conceptual systems, and their </a:t>
              </a:r>
              <a:endParaRPr lang="en-US" sz="1100">
                <a:effectLst/>
                <a:latin typeface="Cambria" panose="02040503050406030204" pitchFamily="18" charset="0"/>
                <a:ea typeface="Cambria" panose="02040503050406030204" pitchFamily="18" charset="0"/>
                <a:cs typeface="Cambria" panose="02040503050406030204" pitchFamily="18" charset="0"/>
              </a:endParaRPr>
            </a:p>
            <a:p>
              <a:pPr marL="0" marR="11430" algn="ctr">
                <a:lnSpc>
                  <a:spcPct val="108000"/>
                </a:lnSpc>
                <a:spcBef>
                  <a:spcPts val="0"/>
                </a:spcBef>
                <a:spcAft>
                  <a:spcPts val="0"/>
                </a:spcAft>
              </a:pP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application</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3" name="docshape14">
              <a:extLst>
                <a:ext uri="{FF2B5EF4-FFF2-40B4-BE49-F238E27FC236}">
                  <a16:creationId xmlns:a16="http://schemas.microsoft.com/office/drawing/2014/main" id="{FB247180-4DC3-3061-AF12-AB204497F254}"/>
                </a:ext>
              </a:extLst>
            </p:cNvPr>
            <p:cNvSpPr txBox="1">
              <a:spLocks noChangeArrowheads="1"/>
            </p:cNvSpPr>
            <p:nvPr/>
          </p:nvSpPr>
          <p:spPr bwMode="auto">
            <a:xfrm>
              <a:off x="4033" y="738"/>
              <a:ext cx="1552" cy="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72085" marR="0" indent="-172720">
                <a:lnSpc>
                  <a:spcPct val="108000"/>
                </a:lnSpc>
                <a:spcBef>
                  <a:spcPts val="0"/>
                </a:spcBef>
                <a:spcAft>
                  <a:spcPts val="0"/>
                </a:spcAft>
              </a:pP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Concept learning strategies</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4" name="docshape15">
              <a:extLst>
                <a:ext uri="{FF2B5EF4-FFF2-40B4-BE49-F238E27FC236}">
                  <a16:creationId xmlns:a16="http://schemas.microsoft.com/office/drawing/2014/main" id="{736329A3-4CE6-D737-894B-1073E7349C59}"/>
                </a:ext>
              </a:extLst>
            </p:cNvPr>
            <p:cNvSpPr txBox="1">
              <a:spLocks noChangeArrowheads="1"/>
            </p:cNvSpPr>
            <p:nvPr/>
          </p:nvSpPr>
          <p:spPr bwMode="auto">
            <a:xfrm>
              <a:off x="2445" y="2525"/>
              <a:ext cx="1240" cy="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indent="-635" algn="ctr">
                <a:lnSpc>
                  <a:spcPct val="108000"/>
                </a:lnSpc>
                <a:spcBef>
                  <a:spcPts val="5"/>
                </a:spcBef>
                <a:spcAft>
                  <a:spcPts val="0"/>
                </a:spcAft>
              </a:pPr>
              <a:r>
                <a:rPr lang="en-US" sz="1000" b="1"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Concept Attainment Model</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5" name="docshape16">
              <a:extLst>
                <a:ext uri="{FF2B5EF4-FFF2-40B4-BE49-F238E27FC236}">
                  <a16:creationId xmlns:a16="http://schemas.microsoft.com/office/drawing/2014/main" id="{9C26743C-0D44-5300-9F49-F39D3FDAB86D}"/>
                </a:ext>
              </a:extLst>
            </p:cNvPr>
            <p:cNvSpPr txBox="1">
              <a:spLocks noChangeArrowheads="1"/>
            </p:cNvSpPr>
            <p:nvPr/>
          </p:nvSpPr>
          <p:spPr bwMode="auto">
            <a:xfrm>
              <a:off x="715" y="4735"/>
              <a:ext cx="1250" cy="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4770" marR="0" indent="-65405">
                <a:lnSpc>
                  <a:spcPct val="108000"/>
                </a:lnSpc>
                <a:spcBef>
                  <a:spcPts val="0"/>
                </a:spcBef>
                <a:spcAft>
                  <a:spcPts val="0"/>
                </a:spcAft>
              </a:pP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Conceptual flexibility</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6" name="docshape17">
              <a:extLst>
                <a:ext uri="{FF2B5EF4-FFF2-40B4-BE49-F238E27FC236}">
                  <a16:creationId xmlns:a16="http://schemas.microsoft.com/office/drawing/2014/main" id="{CAFFD5E1-009E-1B60-D6F2-6D0D4D2699B8}"/>
                </a:ext>
              </a:extLst>
            </p:cNvPr>
            <p:cNvSpPr txBox="1">
              <a:spLocks noChangeArrowheads="1"/>
            </p:cNvSpPr>
            <p:nvPr/>
          </p:nvSpPr>
          <p:spPr bwMode="auto">
            <a:xfrm>
              <a:off x="2555" y="4735"/>
              <a:ext cx="1080"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indent="15875">
                <a:lnSpc>
                  <a:spcPct val="108000"/>
                </a:lnSpc>
                <a:spcBef>
                  <a:spcPts val="0"/>
                </a:spcBef>
                <a:spcAft>
                  <a:spcPts val="0"/>
                </a:spcAft>
              </a:pP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Inductive reasoning</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7" name="docshape18">
              <a:extLst>
                <a:ext uri="{FF2B5EF4-FFF2-40B4-BE49-F238E27FC236}">
                  <a16:creationId xmlns:a16="http://schemas.microsoft.com/office/drawing/2014/main" id="{317529AA-AB9F-458A-076C-1C49F4D2EDC0}"/>
                </a:ext>
              </a:extLst>
            </p:cNvPr>
            <p:cNvSpPr txBox="1">
              <a:spLocks noChangeArrowheads="1"/>
            </p:cNvSpPr>
            <p:nvPr/>
          </p:nvSpPr>
          <p:spPr bwMode="auto">
            <a:xfrm>
              <a:off x="4083" y="4745"/>
              <a:ext cx="1172" cy="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59690" marR="7620" indent="-60325">
                <a:lnSpc>
                  <a:spcPct val="108000"/>
                </a:lnSpc>
                <a:spcBef>
                  <a:spcPts val="0"/>
                </a:spcBef>
                <a:spcAft>
                  <a:spcPts val="0"/>
                </a:spcAft>
              </a:pP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Tolerance</a:t>
              </a:r>
              <a:r>
                <a:rPr lang="en-US" sz="1000" spc="-6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 </a:t>
              </a:r>
              <a:r>
                <a:rPr lang="en-US" sz="100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of </a:t>
              </a:r>
              <a:r>
                <a:rPr lang="en-US" sz="1000" spc="-1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ambiguity</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sp>
          <p:nvSpPr>
            <p:cNvPr id="28" name="docshape19">
              <a:extLst>
                <a:ext uri="{FF2B5EF4-FFF2-40B4-BE49-F238E27FC236}">
                  <a16:creationId xmlns:a16="http://schemas.microsoft.com/office/drawing/2014/main" id="{A790445A-E37E-D87C-98B8-1CA4C38604F3}"/>
                </a:ext>
              </a:extLst>
            </p:cNvPr>
            <p:cNvSpPr txBox="1">
              <a:spLocks noChangeArrowheads="1"/>
            </p:cNvSpPr>
            <p:nvPr/>
          </p:nvSpPr>
          <p:spPr bwMode="auto">
            <a:xfrm>
              <a:off x="5" y="5427"/>
              <a:ext cx="6350"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0" marR="1402080">
                <a:spcBef>
                  <a:spcPts val="775"/>
                </a:spcBef>
                <a:spcAft>
                  <a:spcPts val="0"/>
                </a:spcAft>
              </a:pPr>
              <a:r>
                <a:rPr lang="en-US" sz="1200" b="1" spc="155" dirty="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                               NURTURANT</a:t>
              </a:r>
              <a:endParaRPr lang="en-US" sz="11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29" name="docshape20">
              <a:extLst>
                <a:ext uri="{FF2B5EF4-FFF2-40B4-BE49-F238E27FC236}">
                  <a16:creationId xmlns:a16="http://schemas.microsoft.com/office/drawing/2014/main" id="{AE83BBCC-ECD8-F969-742F-DF5B46C1703B}"/>
                </a:ext>
              </a:extLst>
            </p:cNvPr>
            <p:cNvSpPr txBox="1">
              <a:spLocks noChangeArrowheads="1"/>
            </p:cNvSpPr>
            <p:nvPr/>
          </p:nvSpPr>
          <p:spPr bwMode="auto">
            <a:xfrm>
              <a:off x="5" y="5"/>
              <a:ext cx="6001"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1216025" marR="0">
                <a:spcBef>
                  <a:spcPts val="775"/>
                </a:spcBef>
                <a:spcAft>
                  <a:spcPts val="0"/>
                </a:spcAft>
              </a:pPr>
              <a:r>
                <a:rPr lang="en-US" sz="1200" b="1" spc="160">
                  <a:solidFill>
                    <a:srgbClr val="231F20"/>
                  </a:solidFill>
                  <a:effectLst/>
                  <a:latin typeface="Times New Roman" panose="02020603050405020304" pitchFamily="18" charset="0"/>
                  <a:ea typeface="Cambria" panose="02040503050406030204" pitchFamily="18" charset="0"/>
                  <a:cs typeface="Cambria" panose="02040503050406030204" pitchFamily="18" charset="0"/>
                </a:rPr>
                <a:t>INSTRUCTIONAL </a:t>
              </a:r>
              <a:endParaRPr lang="en-US" sz="1100">
                <a:effectLst/>
                <a:latin typeface="Cambria" panose="02040503050406030204" pitchFamily="18" charset="0"/>
                <a:ea typeface="Cambria" panose="02040503050406030204" pitchFamily="18" charset="0"/>
                <a:cs typeface="Cambria" panose="02040503050406030204" pitchFamily="18" charset="0"/>
              </a:endParaRPr>
            </a:p>
          </p:txBody>
        </p:sp>
      </p:grpSp>
    </p:spTree>
    <p:extLst>
      <p:ext uri="{BB962C8B-B14F-4D97-AF65-F5344CB8AC3E}">
        <p14:creationId xmlns:p14="http://schemas.microsoft.com/office/powerpoint/2010/main" val="2039880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61</TotalTime>
  <Words>435</Words>
  <Application>Microsoft Office PowerPoint</Application>
  <PresentationFormat>On-screen Show (4:3)</PresentationFormat>
  <Paragraphs>55</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Cambria</vt:lpstr>
      <vt:lpstr>NewAsterLTStd</vt:lpstr>
      <vt:lpstr>Times New Roman</vt:lpstr>
      <vt:lpstr>Trebuchet MS</vt:lpstr>
      <vt:lpstr>Wingdings 3</vt:lpstr>
      <vt:lpstr>Facet</vt:lpstr>
      <vt:lpstr>Chapter 5</vt:lpstr>
      <vt:lpstr>Learning Concepts  and Studying Thinking </vt:lpstr>
      <vt:lpstr>PowerPoint Presentation</vt:lpstr>
      <vt:lpstr>A pre-organized data set</vt:lpstr>
      <vt:lpstr>Pairs of Concepts</vt:lpstr>
      <vt:lpstr>PowerPoint Presentation</vt:lpstr>
      <vt:lpstr>Table 5.1  Syntax of the Concept Attainment Model </vt:lpstr>
      <vt:lpstr>Figure 5.1   Instructional and Nurturant Effects of the                             Concept Attainment Model   </vt:lpstr>
    </vt:vector>
  </TitlesOfParts>
  <Manager/>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Bruce Joyce</dc:creator>
  <cp:keywords/>
  <dc:description/>
  <cp:lastModifiedBy>Emily Calhoun</cp:lastModifiedBy>
  <cp:revision>5</cp:revision>
  <cp:lastPrinted>1601-01-01T00:00:00Z</cp:lastPrinted>
  <dcterms:created xsi:type="dcterms:W3CDTF">2013-08-13T14:29:40Z</dcterms:created>
  <dcterms:modified xsi:type="dcterms:W3CDTF">2024-07-12T19:10:34Z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