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57" r:id="rId8"/>
    <p:sldId id="267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C1C1C"/>
    <a:srgbClr val="4D4D4D"/>
    <a:srgbClr val="777777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Calhoun" userId="ef1a48b253f9cf4d" providerId="LiveId" clId="{772502CB-DE90-436F-BBFE-3CDE9C081379}"/>
    <pc:docChg chg="undo custSel addSld delSld modSld">
      <pc:chgData name="Emily Calhoun" userId="ef1a48b253f9cf4d" providerId="LiveId" clId="{772502CB-DE90-436F-BBFE-3CDE9C081379}" dt="2024-07-13T10:20:30.081" v="358" actId="113"/>
      <pc:docMkLst>
        <pc:docMk/>
      </pc:docMkLst>
      <pc:sldChg chg="modSp mod modClrScheme chgLayout">
        <pc:chgData name="Emily Calhoun" userId="ef1a48b253f9cf4d" providerId="LiveId" clId="{772502CB-DE90-436F-BBFE-3CDE9C081379}" dt="2024-07-13T10:20:30.081" v="358" actId="113"/>
        <pc:sldMkLst>
          <pc:docMk/>
          <pc:sldMk cId="0" sldId="256"/>
        </pc:sldMkLst>
        <pc:spChg chg="mod ord">
          <ac:chgData name="Emily Calhoun" userId="ef1a48b253f9cf4d" providerId="LiveId" clId="{772502CB-DE90-436F-BBFE-3CDE9C081379}" dt="2024-07-13T10:20:30.081" v="358" actId="113"/>
          <ac:spMkLst>
            <pc:docMk/>
            <pc:sldMk cId="0" sldId="256"/>
            <ac:spMk id="2" creationId="{00000000-0000-0000-0000-000000000000}"/>
          </ac:spMkLst>
        </pc:spChg>
        <pc:spChg chg="mod ord">
          <ac:chgData name="Emily Calhoun" userId="ef1a48b253f9cf4d" providerId="LiveId" clId="{772502CB-DE90-436F-BBFE-3CDE9C081379}" dt="2024-07-10T20:24:03.681" v="121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del mod">
        <pc:chgData name="Emily Calhoun" userId="ef1a48b253f9cf4d" providerId="LiveId" clId="{772502CB-DE90-436F-BBFE-3CDE9C081379}" dt="2024-07-11T18:47:19.993" v="357" actId="2696"/>
        <pc:sldMkLst>
          <pc:docMk/>
          <pc:sldMk cId="1610329879" sldId="257"/>
        </pc:sldMkLst>
        <pc:spChg chg="mod">
          <ac:chgData name="Emily Calhoun" userId="ef1a48b253f9cf4d" providerId="LiveId" clId="{772502CB-DE90-436F-BBFE-3CDE9C081379}" dt="2024-07-10T20:24:35.003" v="124" actId="14100"/>
          <ac:spMkLst>
            <pc:docMk/>
            <pc:sldMk cId="1610329879" sldId="257"/>
            <ac:spMk id="2" creationId="{00000000-0000-0000-0000-000000000000}"/>
          </ac:spMkLst>
        </pc:spChg>
        <pc:spChg chg="mod">
          <ac:chgData name="Emily Calhoun" userId="ef1a48b253f9cf4d" providerId="LiveId" clId="{772502CB-DE90-436F-BBFE-3CDE9C081379}" dt="2024-07-11T18:42:15.068" v="295" actId="6549"/>
          <ac:spMkLst>
            <pc:docMk/>
            <pc:sldMk cId="1610329879" sldId="257"/>
            <ac:spMk id="3" creationId="{00000000-0000-0000-0000-000000000000}"/>
          </ac:spMkLst>
        </pc:spChg>
      </pc:sldChg>
      <pc:sldChg chg="modSp mod">
        <pc:chgData name="Emily Calhoun" userId="ef1a48b253f9cf4d" providerId="LiveId" clId="{772502CB-DE90-436F-BBFE-3CDE9C081379}" dt="2024-07-10T20:26:37.610" v="149" actId="255"/>
        <pc:sldMkLst>
          <pc:docMk/>
          <pc:sldMk cId="0" sldId="258"/>
        </pc:sldMkLst>
        <pc:spChg chg="mod">
          <ac:chgData name="Emily Calhoun" userId="ef1a48b253f9cf4d" providerId="LiveId" clId="{772502CB-DE90-436F-BBFE-3CDE9C081379}" dt="2024-07-10T20:26:28.804" v="148" actId="113"/>
          <ac:spMkLst>
            <pc:docMk/>
            <pc:sldMk cId="0" sldId="258"/>
            <ac:spMk id="2" creationId="{00000000-0000-0000-0000-000000000000}"/>
          </ac:spMkLst>
        </pc:spChg>
        <pc:spChg chg="mod">
          <ac:chgData name="Emily Calhoun" userId="ef1a48b253f9cf4d" providerId="LiveId" clId="{772502CB-DE90-436F-BBFE-3CDE9C081379}" dt="2024-07-10T20:26:37.610" v="149" actId="255"/>
          <ac:spMkLst>
            <pc:docMk/>
            <pc:sldMk cId="0" sldId="258"/>
            <ac:spMk id="3" creationId="{00000000-0000-0000-0000-000000000000}"/>
          </ac:spMkLst>
        </pc:spChg>
      </pc:sldChg>
      <pc:sldChg chg="modSp mod">
        <pc:chgData name="Emily Calhoun" userId="ef1a48b253f9cf4d" providerId="LiveId" clId="{772502CB-DE90-436F-BBFE-3CDE9C081379}" dt="2024-07-10T20:27:36.195" v="168" actId="20577"/>
        <pc:sldMkLst>
          <pc:docMk/>
          <pc:sldMk cId="0" sldId="259"/>
        </pc:sldMkLst>
        <pc:spChg chg="mod">
          <ac:chgData name="Emily Calhoun" userId="ef1a48b253f9cf4d" providerId="LiveId" clId="{772502CB-DE90-436F-BBFE-3CDE9C081379}" dt="2024-07-10T20:27:10.850" v="153" actId="20577"/>
          <ac:spMkLst>
            <pc:docMk/>
            <pc:sldMk cId="0" sldId="259"/>
            <ac:spMk id="2" creationId="{00000000-0000-0000-0000-000000000000}"/>
          </ac:spMkLst>
        </pc:spChg>
        <pc:spChg chg="mod">
          <ac:chgData name="Emily Calhoun" userId="ef1a48b253f9cf4d" providerId="LiveId" clId="{772502CB-DE90-436F-BBFE-3CDE9C081379}" dt="2024-07-10T20:27:36.195" v="168" actId="20577"/>
          <ac:spMkLst>
            <pc:docMk/>
            <pc:sldMk cId="0" sldId="259"/>
            <ac:spMk id="3" creationId="{00000000-0000-0000-0000-000000000000}"/>
          </ac:spMkLst>
        </pc:spChg>
      </pc:sldChg>
      <pc:sldChg chg="delSp modSp mod">
        <pc:chgData name="Emily Calhoun" userId="ef1a48b253f9cf4d" providerId="LiveId" clId="{772502CB-DE90-436F-BBFE-3CDE9C081379}" dt="2024-07-10T20:28:04.347" v="169" actId="21"/>
        <pc:sldMkLst>
          <pc:docMk/>
          <pc:sldMk cId="0" sldId="260"/>
        </pc:sldMkLst>
        <pc:spChg chg="del mod">
          <ac:chgData name="Emily Calhoun" userId="ef1a48b253f9cf4d" providerId="LiveId" clId="{772502CB-DE90-436F-BBFE-3CDE9C081379}" dt="2024-07-10T20:28:04.347" v="169" actId="21"/>
          <ac:spMkLst>
            <pc:docMk/>
            <pc:sldMk cId="0" sldId="260"/>
            <ac:spMk id="2" creationId="{00000000-0000-0000-0000-000000000000}"/>
          </ac:spMkLst>
        </pc:spChg>
        <pc:picChg chg="mod">
          <ac:chgData name="Emily Calhoun" userId="ef1a48b253f9cf4d" providerId="LiveId" clId="{772502CB-DE90-436F-BBFE-3CDE9C081379}" dt="2024-07-10T20:22:15.932" v="0"/>
          <ac:picMkLst>
            <pc:docMk/>
            <pc:sldMk cId="0" sldId="260"/>
            <ac:picMk id="5" creationId="{00000000-0000-0000-0000-000000000000}"/>
          </ac:picMkLst>
        </pc:picChg>
      </pc:sldChg>
      <pc:sldChg chg="delSp modSp mod">
        <pc:chgData name="Emily Calhoun" userId="ef1a48b253f9cf4d" providerId="LiveId" clId="{772502CB-DE90-436F-BBFE-3CDE9C081379}" dt="2024-07-10T20:28:12.023" v="170" actId="21"/>
        <pc:sldMkLst>
          <pc:docMk/>
          <pc:sldMk cId="0" sldId="261"/>
        </pc:sldMkLst>
        <pc:spChg chg="del mod">
          <ac:chgData name="Emily Calhoun" userId="ef1a48b253f9cf4d" providerId="LiveId" clId="{772502CB-DE90-436F-BBFE-3CDE9C081379}" dt="2024-07-10T20:28:12.023" v="170" actId="21"/>
          <ac:spMkLst>
            <pc:docMk/>
            <pc:sldMk cId="0" sldId="261"/>
            <ac:spMk id="2" creationId="{00000000-0000-0000-0000-000000000000}"/>
          </ac:spMkLst>
        </pc:spChg>
        <pc:picChg chg="mod">
          <ac:chgData name="Emily Calhoun" userId="ef1a48b253f9cf4d" providerId="LiveId" clId="{772502CB-DE90-436F-BBFE-3CDE9C081379}" dt="2024-07-10T20:22:15.932" v="0"/>
          <ac:picMkLst>
            <pc:docMk/>
            <pc:sldMk cId="0" sldId="261"/>
            <ac:picMk id="5" creationId="{00000000-0000-0000-0000-000000000000}"/>
          </ac:picMkLst>
        </pc:picChg>
      </pc:sldChg>
      <pc:sldChg chg="modSp mod">
        <pc:chgData name="Emily Calhoun" userId="ef1a48b253f9cf4d" providerId="LiveId" clId="{772502CB-DE90-436F-BBFE-3CDE9C081379}" dt="2024-07-10T20:29:07.612" v="175" actId="207"/>
        <pc:sldMkLst>
          <pc:docMk/>
          <pc:sldMk cId="0" sldId="263"/>
        </pc:sldMkLst>
        <pc:spChg chg="mod">
          <ac:chgData name="Emily Calhoun" userId="ef1a48b253f9cf4d" providerId="LiveId" clId="{772502CB-DE90-436F-BBFE-3CDE9C081379}" dt="2024-07-10T20:28:30.919" v="171" actId="207"/>
          <ac:spMkLst>
            <pc:docMk/>
            <pc:sldMk cId="0" sldId="263"/>
            <ac:spMk id="2" creationId="{00000000-0000-0000-0000-000000000000}"/>
          </ac:spMkLst>
        </pc:spChg>
        <pc:spChg chg="mod">
          <ac:chgData name="Emily Calhoun" userId="ef1a48b253f9cf4d" providerId="LiveId" clId="{772502CB-DE90-436F-BBFE-3CDE9C081379}" dt="2024-07-10T20:29:07.612" v="175" actId="207"/>
          <ac:spMkLst>
            <pc:docMk/>
            <pc:sldMk cId="0" sldId="263"/>
            <ac:spMk id="3" creationId="{00000000-0000-0000-0000-000000000000}"/>
          </ac:spMkLst>
        </pc:spChg>
      </pc:sldChg>
      <pc:sldChg chg="addSp delSp modSp mod modClrScheme chgLayout">
        <pc:chgData name="Emily Calhoun" userId="ef1a48b253f9cf4d" providerId="LiveId" clId="{772502CB-DE90-436F-BBFE-3CDE9C081379}" dt="2024-07-10T20:44:46.284" v="294" actId="14100"/>
        <pc:sldMkLst>
          <pc:docMk/>
          <pc:sldMk cId="0" sldId="264"/>
        </pc:sldMkLst>
        <pc:spChg chg="mod">
          <ac:chgData name="Emily Calhoun" userId="ef1a48b253f9cf4d" providerId="LiveId" clId="{772502CB-DE90-436F-BBFE-3CDE9C081379}" dt="2024-07-10T20:43:34.530" v="280" actId="14100"/>
          <ac:spMkLst>
            <pc:docMk/>
            <pc:sldMk cId="0" sldId="264"/>
            <ac:spMk id="2" creationId="{00000000-0000-0000-0000-000000000000}"/>
          </ac:spMkLst>
        </pc:spChg>
        <pc:spChg chg="add mod ord">
          <ac:chgData name="Emily Calhoun" userId="ef1a48b253f9cf4d" providerId="LiveId" clId="{772502CB-DE90-436F-BBFE-3CDE9C081379}" dt="2024-07-10T20:44:46.284" v="294" actId="14100"/>
          <ac:spMkLst>
            <pc:docMk/>
            <pc:sldMk cId="0" sldId="264"/>
            <ac:spMk id="3" creationId="{124AE0EE-807F-9165-9A63-EDC788DC234C}"/>
          </ac:spMkLst>
        </pc:spChg>
        <pc:spChg chg="add del mod ord">
          <ac:chgData name="Emily Calhoun" userId="ef1a48b253f9cf4d" providerId="LiveId" clId="{772502CB-DE90-436F-BBFE-3CDE9C081379}" dt="2024-07-10T20:42:00.388" v="266" actId="21"/>
          <ac:spMkLst>
            <pc:docMk/>
            <pc:sldMk cId="0" sldId="264"/>
            <ac:spMk id="4" creationId="{3CDBE045-8D75-D37B-1B05-87FA2EED06A1}"/>
          </ac:spMkLst>
        </pc:spChg>
        <pc:spChg chg="add del mod">
          <ac:chgData name="Emily Calhoun" userId="ef1a48b253f9cf4d" providerId="LiveId" clId="{772502CB-DE90-436F-BBFE-3CDE9C081379}" dt="2024-07-10T20:42:11.221" v="268" actId="21"/>
          <ac:spMkLst>
            <pc:docMk/>
            <pc:sldMk cId="0" sldId="264"/>
            <ac:spMk id="6" creationId="{58943C44-7BFD-332C-0C09-88AE425FBB4C}"/>
          </ac:spMkLst>
        </pc:spChg>
      </pc:sldChg>
      <pc:sldChg chg="del">
        <pc:chgData name="Emily Calhoun" userId="ef1a48b253f9cf4d" providerId="LiveId" clId="{772502CB-DE90-436F-BBFE-3CDE9C081379}" dt="2024-07-10T20:35:31.993" v="219" actId="2696"/>
        <pc:sldMkLst>
          <pc:docMk/>
          <pc:sldMk cId="0" sldId="265"/>
        </pc:sldMkLst>
      </pc:sldChg>
      <pc:sldChg chg="addSp delSp modSp new mod modClrScheme chgLayout">
        <pc:chgData name="Emily Calhoun" userId="ef1a48b253f9cf4d" providerId="LiveId" clId="{772502CB-DE90-436F-BBFE-3CDE9C081379}" dt="2024-07-10T20:35:20.674" v="218" actId="20577"/>
        <pc:sldMkLst>
          <pc:docMk/>
          <pc:sldMk cId="428223944" sldId="266"/>
        </pc:sldMkLst>
        <pc:spChg chg="add mod">
          <ac:chgData name="Emily Calhoun" userId="ef1a48b253f9cf4d" providerId="LiveId" clId="{772502CB-DE90-436F-BBFE-3CDE9C081379}" dt="2024-07-10T20:35:20.674" v="218" actId="20577"/>
          <ac:spMkLst>
            <pc:docMk/>
            <pc:sldMk cId="428223944" sldId="266"/>
            <ac:spMk id="2" creationId="{0DBF0CE3-3A63-0628-5320-95719CDC1391}"/>
          </ac:spMkLst>
        </pc:spChg>
        <pc:spChg chg="add del mod">
          <ac:chgData name="Emily Calhoun" userId="ef1a48b253f9cf4d" providerId="LiveId" clId="{772502CB-DE90-436F-BBFE-3CDE9C081379}" dt="2024-07-10T20:32:19.558" v="184" actId="22"/>
          <ac:spMkLst>
            <pc:docMk/>
            <pc:sldMk cId="428223944" sldId="266"/>
            <ac:spMk id="3" creationId="{2C2F0A55-F2BB-1141-A2D5-9D515FB6BABC}"/>
          </ac:spMkLst>
        </pc:spChg>
        <pc:picChg chg="add mod ord">
          <ac:chgData name="Emily Calhoun" userId="ef1a48b253f9cf4d" providerId="LiveId" clId="{772502CB-DE90-436F-BBFE-3CDE9C081379}" dt="2024-07-10T20:34:38.854" v="196" actId="1076"/>
          <ac:picMkLst>
            <pc:docMk/>
            <pc:sldMk cId="428223944" sldId="266"/>
            <ac:picMk id="5" creationId="{2F402EB9-7583-CF28-56BF-050601F6C829}"/>
          </ac:picMkLst>
        </pc:picChg>
      </pc:sldChg>
      <pc:sldChg chg="modSp new del mod">
        <pc:chgData name="Emily Calhoun" userId="ef1a48b253f9cf4d" providerId="LiveId" clId="{772502CB-DE90-436F-BBFE-3CDE9C081379}" dt="2024-07-11T18:47:19.993" v="357" actId="2696"/>
        <pc:sldMkLst>
          <pc:docMk/>
          <pc:sldMk cId="191172928" sldId="267"/>
        </pc:sldMkLst>
        <pc:spChg chg="mod">
          <ac:chgData name="Emily Calhoun" userId="ef1a48b253f9cf4d" providerId="LiveId" clId="{772502CB-DE90-436F-BBFE-3CDE9C081379}" dt="2024-07-11T18:46:24.683" v="354" actId="14100"/>
          <ac:spMkLst>
            <pc:docMk/>
            <pc:sldMk cId="191172928" sldId="267"/>
            <ac:spMk id="2" creationId="{4EC6C025-9797-9BAE-1D38-14F93F036A98}"/>
          </ac:spMkLst>
        </pc:spChg>
        <pc:spChg chg="mod">
          <ac:chgData name="Emily Calhoun" userId="ef1a48b253f9cf4d" providerId="LiveId" clId="{772502CB-DE90-436F-BBFE-3CDE9C081379}" dt="2024-07-11T18:46:34.710" v="356" actId="255"/>
          <ac:spMkLst>
            <pc:docMk/>
            <pc:sldMk cId="191172928" sldId="267"/>
            <ac:spMk id="3" creationId="{02191213-1343-E2C0-FCE1-865C65304754}"/>
          </ac:spMkLst>
        </pc:spChg>
      </pc:sldChg>
      <pc:sldChg chg="add del">
        <pc:chgData name="Emily Calhoun" userId="ef1a48b253f9cf4d" providerId="LiveId" clId="{772502CB-DE90-436F-BBFE-3CDE9C081379}" dt="2024-07-10T20:43:56.438" v="281" actId="2696"/>
        <pc:sldMkLst>
          <pc:docMk/>
          <pc:sldMk cId="4249950716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9927-7566-491B-944F-3991D301E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4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010F7-910B-4BDF-85FB-5BEC8EEC1B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157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010F7-910B-4BDF-85FB-5BEC8EEC1B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9295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010F7-910B-4BDF-85FB-5BEC8EEC1B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227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010F7-910B-4BDF-85FB-5BEC8EEC1B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636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010F7-910B-4BDF-85FB-5BEC8EEC1B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346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62E75-A6DC-4029-8F81-6FC81CABCA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812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D087D-B9F2-4512-8032-B5A2E24764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62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E7281-2F38-4EA1-BCBA-A3727F2E10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57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4F6E-B449-485F-AF76-C54AD9CF6E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38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A51C-A89E-4FE3-BE75-1B9C6CE872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576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68184-ACAC-48C8-949F-9EB7757EA0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017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2F83-8FDC-4A85-A038-FC3F8C3D92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084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29EF1-0006-4BF5-9FFD-D23B1DFC2A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1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20C71-1045-44B4-8B33-DF6AC1F664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090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93735-07BB-4C8F-9A9D-001AFB910B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14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47010F7-910B-4BDF-85FB-5BEC8EEC1B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578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09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Chapter Four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09599" y="1676400"/>
            <a:ext cx="6347714" cy="436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chemeClr val="accent2">
                    <a:lumMod val="50000"/>
                  </a:schemeClr>
                </a:solidFill>
              </a:rPr>
              <a:t>Scientific Inquiry: Building Learning Around Investigations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F0CE3-3A63-0628-5320-95719CDC1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04800"/>
            <a:ext cx="6858000" cy="685800"/>
          </a:xfrm>
        </p:spPr>
        <p:txBody>
          <a:bodyPr>
            <a:noAutofit/>
          </a:bodyPr>
          <a:lstStyle/>
          <a:p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FIGURE 4.5 Instructional and nurturant effects of the </a:t>
            </a:r>
            <a:br>
              <a:rPr lang="en-US" sz="22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200" dirty="0">
                <a:solidFill>
                  <a:schemeClr val="accent1">
                    <a:lumMod val="50000"/>
                  </a:schemeClr>
                </a:solidFill>
              </a:rPr>
              <a:t>                 scientific inquiry model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F402EB9-7583-CF28-56BF-050601F6C8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lum bright="-40000" contrast="40000"/>
          </a:blip>
          <a:stretch>
            <a:fillRect/>
          </a:stretch>
        </p:blipFill>
        <p:spPr>
          <a:xfrm>
            <a:off x="1219200" y="1295400"/>
            <a:ext cx="5543011" cy="5391779"/>
          </a:xfrm>
        </p:spPr>
      </p:pic>
    </p:spTree>
    <p:extLst>
      <p:ext uri="{BB962C8B-B14F-4D97-AF65-F5344CB8AC3E}">
        <p14:creationId xmlns:p14="http://schemas.microsoft.com/office/powerpoint/2010/main" val="428223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38200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Investigation is central -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828800"/>
            <a:ext cx="6347714" cy="4212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>
                <a:solidFill>
                  <a:srgbClr val="1C1C1C"/>
                </a:solidFill>
              </a:rPr>
              <a:t>The content of science is inextricably connected with the processes by which it was created. </a:t>
            </a:r>
          </a:p>
          <a:p>
            <a:pPr>
              <a:buNone/>
            </a:pPr>
            <a:endParaRPr lang="en-US" sz="2800" dirty="0">
              <a:solidFill>
                <a:srgbClr val="1C1C1C"/>
              </a:solidFill>
            </a:endParaRPr>
          </a:p>
          <a:p>
            <a:pPr>
              <a:buNone/>
            </a:pPr>
            <a:r>
              <a:rPr lang="en-US" sz="2800" dirty="0">
                <a:solidFill>
                  <a:srgbClr val="1C1C1C"/>
                </a:solidFill>
              </a:rPr>
              <a:t>And much of that content is best understood in terms of the type of investigation from which it emerged.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Investigation is Central -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52600"/>
            <a:ext cx="6347714" cy="3880773"/>
          </a:xfrm>
        </p:spPr>
        <p:txBody>
          <a:bodyPr/>
          <a:lstStyle/>
          <a:p>
            <a:endParaRPr lang="en-US" dirty="0"/>
          </a:p>
          <a:p>
            <a:pPr>
              <a:buNone/>
            </a:pPr>
            <a:r>
              <a:rPr lang="en-US" sz="3200" dirty="0">
                <a:solidFill>
                  <a:srgbClr val="1C1C1C"/>
                </a:solidFill>
              </a:rPr>
              <a:t>Teaching science means teaching investigation. </a:t>
            </a:r>
          </a:p>
          <a:p>
            <a:pPr>
              <a:buNone/>
            </a:pPr>
            <a:endParaRPr lang="en-US" sz="3200" dirty="0">
              <a:solidFill>
                <a:srgbClr val="1C1C1C"/>
              </a:solidFill>
            </a:endParaRPr>
          </a:p>
          <a:p>
            <a:pPr>
              <a:buNone/>
            </a:pPr>
            <a:r>
              <a:rPr lang="en-US" sz="3200" dirty="0">
                <a:solidFill>
                  <a:srgbClr val="1C1C1C"/>
                </a:solidFill>
              </a:rPr>
              <a:t>Beginning in kindergarten, or earlier, and never-ending.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seeds whole 073_0002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9623" b="9623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5367338"/>
            <a:ext cx="8610600" cy="804862"/>
          </a:xfrm>
        </p:spPr>
        <p:txBody>
          <a:bodyPr/>
          <a:lstStyle/>
          <a:p>
            <a:r>
              <a:rPr lang="en-US" sz="4000" dirty="0">
                <a:solidFill>
                  <a:srgbClr val="1C1C1C"/>
                </a:solidFill>
              </a:rPr>
              <a:t>A First Grade investigates ….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seeds whole two cups 073_0002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9623" b="9623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5334000"/>
            <a:ext cx="8305800" cy="804862"/>
          </a:xfrm>
        </p:spPr>
        <p:txBody>
          <a:bodyPr/>
          <a:lstStyle/>
          <a:p>
            <a:r>
              <a:rPr lang="en-US" sz="3200" dirty="0">
                <a:solidFill>
                  <a:srgbClr val="1C1C1C"/>
                </a:solidFill>
              </a:rPr>
              <a:t>planting seeds under different conditions.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Process-oriented science teaching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000" dirty="0">
                <a:solidFill>
                  <a:srgbClr val="1C1C1C"/>
                </a:solidFill>
              </a:rPr>
              <a:t>Works in all curriculum areas …</a:t>
            </a:r>
          </a:p>
          <a:p>
            <a:pPr>
              <a:buNone/>
            </a:pPr>
            <a:r>
              <a:rPr lang="en-US" sz="3000" dirty="0">
                <a:solidFill>
                  <a:srgbClr val="1C1C1C"/>
                </a:solidFill>
              </a:rPr>
              <a:t>Increases learning and </a:t>
            </a:r>
            <a:r>
              <a:rPr lang="en-US" sz="3000" dirty="0">
                <a:solidFill>
                  <a:srgbClr val="0000FF"/>
                </a:solidFill>
              </a:rPr>
              <a:t>retention</a:t>
            </a:r>
            <a:r>
              <a:rPr lang="en-US" sz="3000" dirty="0">
                <a:solidFill>
                  <a:srgbClr val="1C1C1C"/>
                </a:solidFill>
              </a:rPr>
              <a:t> of content …</a:t>
            </a:r>
          </a:p>
          <a:p>
            <a:pPr>
              <a:buNone/>
            </a:pPr>
            <a:r>
              <a:rPr lang="en-US" sz="3000" dirty="0">
                <a:solidFill>
                  <a:srgbClr val="1C1C1C"/>
                </a:solidFill>
              </a:rPr>
              <a:t>Improves capacity to learn and solve problems …</a:t>
            </a:r>
          </a:p>
          <a:p>
            <a:pPr>
              <a:buNone/>
            </a:pPr>
            <a:r>
              <a:rPr lang="en-US" sz="3000" dirty="0">
                <a:solidFill>
                  <a:srgbClr val="1C1C1C"/>
                </a:solidFill>
              </a:rPr>
              <a:t>Leads to mastery of academic methods for creating knowledge and concepts.</a:t>
            </a:r>
          </a:p>
          <a:p>
            <a:pPr>
              <a:buNone/>
            </a:pPr>
            <a:endParaRPr lang="en-US" dirty="0">
              <a:solidFill>
                <a:srgbClr val="1C1C1C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62000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The Academy of Sciences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52600"/>
            <a:ext cx="6347714" cy="4288763"/>
          </a:xfrm>
        </p:spPr>
        <p:txBody>
          <a:bodyPr/>
          <a:lstStyle/>
          <a:p>
            <a:pPr>
              <a:buNone/>
            </a:pPr>
            <a:r>
              <a:rPr lang="en-US" sz="2800" dirty="0">
                <a:solidFill>
                  <a:srgbClr val="1C1C1C"/>
                </a:solidFill>
              </a:rPr>
              <a:t>Take a look at the paper on which the science/engineering/technology curriculums were developed.</a:t>
            </a:r>
          </a:p>
          <a:p>
            <a:pPr>
              <a:buNone/>
            </a:pPr>
            <a:r>
              <a:rPr lang="en-US" sz="2800" dirty="0">
                <a:solidFill>
                  <a:srgbClr val="1C1C1C"/>
                </a:solidFill>
              </a:rPr>
              <a:t>National Research Council (2012). </a:t>
            </a:r>
            <a:r>
              <a:rPr lang="en-US" sz="2800" i="1" dirty="0">
                <a:solidFill>
                  <a:srgbClr val="1C1C1C"/>
                </a:solidFill>
              </a:rPr>
              <a:t>A Framework for K-12 Science Education Practices, Crosscutting Ideas, and Core Ideas</a:t>
            </a:r>
            <a:r>
              <a:rPr lang="en-US" sz="2800" dirty="0">
                <a:solidFill>
                  <a:srgbClr val="1C1C1C"/>
                </a:solidFill>
              </a:rPr>
              <a:t>. Washington, D.C.: The National Academies Press.</a:t>
            </a:r>
          </a:p>
          <a:p>
            <a:pPr>
              <a:buNone/>
            </a:pPr>
            <a:endParaRPr lang="en-US" dirty="0">
              <a:solidFill>
                <a:srgbClr val="1C1C1C"/>
              </a:solidFill>
            </a:endParaRPr>
          </a:p>
          <a:p>
            <a:pPr>
              <a:buNone/>
            </a:pPr>
            <a:endParaRPr lang="en-US" dirty="0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329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6C025-9797-9BAE-1D38-14F93F036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381000"/>
            <a:ext cx="6347713" cy="1219200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Additional Resources from the National Academies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91213-1343-E2C0-FCE1-865C65304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52600"/>
            <a:ext cx="6347714" cy="4288763"/>
          </a:xfrm>
        </p:spPr>
        <p:txBody>
          <a:bodyPr/>
          <a:lstStyle/>
          <a:p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National Academies of Sciences, Engineering, and Medicine. 2022.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Science and Engineering in Preschool Through Elementary Grades: The Brilliance of Children and the Strengths of Educators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Washington, DC: The National Academies Press. </a:t>
            </a:r>
          </a:p>
          <a:p>
            <a:r>
              <a:rPr lang="en-US" sz="2400" b="0" i="1" u="none" strike="noStrike" baseline="0" dirty="0">
                <a:solidFill>
                  <a:srgbClr val="231F20"/>
                </a:solidFill>
                <a:latin typeface="Bookman Old Style" panose="02050604050505020204" pitchFamily="18" charset="0"/>
              </a:rPr>
              <a:t>National Academies of Sciences, Engineering, &amp; Medicine. (2019). </a:t>
            </a:r>
            <a:r>
              <a:rPr lang="en-US" sz="2400" b="0" i="1" u="none" strike="noStrike" baseline="0" dirty="0">
                <a:solidFill>
                  <a:srgbClr val="231F20"/>
                </a:solidFill>
                <a:latin typeface="Book Antiqua" panose="02040602050305030304" pitchFamily="18" charset="0"/>
              </a:rPr>
              <a:t>Science and engineering for grades 6-12: Investigation and design at the center</a:t>
            </a:r>
            <a:r>
              <a:rPr lang="en-US" sz="2400" b="0" i="0" u="none" strike="noStrike" baseline="0" dirty="0">
                <a:solidFill>
                  <a:srgbClr val="231F20"/>
                </a:solidFill>
                <a:latin typeface="Bookman Old Style" panose="02050604050505020204" pitchFamily="18" charset="0"/>
              </a:rPr>
              <a:t>. Washington, DC: The National Academies Press.</a:t>
            </a:r>
          </a:p>
          <a:p>
            <a:endParaRPr lang="en-US" sz="1800" b="0" i="1" u="none" strike="noStrike" baseline="0" dirty="0">
              <a:solidFill>
                <a:srgbClr val="231F20"/>
              </a:solidFill>
              <a:latin typeface="Book Antiqua" panose="0204060205030503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544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762000"/>
            <a:ext cx="7239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/>
          </a:p>
          <a:p>
            <a:r>
              <a:rPr lang="en-US" sz="2400" b="1" dirty="0"/>
              <a:t>Phase One</a:t>
            </a:r>
            <a:r>
              <a:rPr lang="en-US" sz="2400" dirty="0"/>
              <a:t>: Pose a problem, area, or phenomena to be investigated.</a:t>
            </a:r>
          </a:p>
          <a:p>
            <a:endParaRPr lang="en-US" sz="2400" dirty="0"/>
          </a:p>
          <a:p>
            <a:r>
              <a:rPr lang="en-US" sz="2400" b="1" dirty="0"/>
              <a:t>Phase Two: </a:t>
            </a:r>
            <a:r>
              <a:rPr lang="en-US" sz="2400" dirty="0"/>
              <a:t>Identify needed data and how to collect it.</a:t>
            </a:r>
          </a:p>
          <a:p>
            <a:endParaRPr lang="en-US" sz="2400" dirty="0"/>
          </a:p>
          <a:p>
            <a:r>
              <a:rPr lang="en-US" sz="2400" b="1" dirty="0"/>
              <a:t>Phase Three: </a:t>
            </a:r>
            <a:r>
              <a:rPr lang="en-US" sz="2400" dirty="0"/>
              <a:t>Analyze the data—are conclusions warranted yet?—plan further data collection. Speculate on ways to clear up difficulties. And on, until the area has been thoroughly explored.</a:t>
            </a:r>
          </a:p>
          <a:p>
            <a:endParaRPr lang="en-US" sz="2400" dirty="0"/>
          </a:p>
          <a:p>
            <a:r>
              <a:rPr lang="en-US" sz="2400" b="1" dirty="0"/>
              <a:t>Phase Four</a:t>
            </a:r>
            <a:r>
              <a:rPr lang="en-US" sz="2400" dirty="0"/>
              <a:t>: Develop explanations, models, solutions, and/or actions that address the phenomena/problem/area and reflect understanding.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24AE0EE-807F-9165-9A63-EDC788DC2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04800"/>
            <a:ext cx="6576313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>
                <a:solidFill>
                  <a:schemeClr val="accent1">
                    <a:lumMod val="50000"/>
                  </a:schemeClr>
                </a:solidFill>
              </a:rPr>
              <a:t>Syntax of the Scientific Inquiry Model</a:t>
            </a:r>
            <a:br>
              <a:rPr lang="en-US" b="1" dirty="0"/>
            </a:b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14279</TotalTime>
  <Words>363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Book Antiqua</vt:lpstr>
      <vt:lpstr>Bookman Old Style</vt:lpstr>
      <vt:lpstr>Times New Roman</vt:lpstr>
      <vt:lpstr>Trebuchet MS</vt:lpstr>
      <vt:lpstr>Wingdings 3</vt:lpstr>
      <vt:lpstr>Facet</vt:lpstr>
      <vt:lpstr>Chapter Four</vt:lpstr>
      <vt:lpstr>Investigation is central - I</vt:lpstr>
      <vt:lpstr>Investigation is Central - II</vt:lpstr>
      <vt:lpstr>PowerPoint Presentation</vt:lpstr>
      <vt:lpstr>PowerPoint Presentation</vt:lpstr>
      <vt:lpstr>Process-oriented science teaching</vt:lpstr>
      <vt:lpstr>The Academy of Sciences</vt:lpstr>
      <vt:lpstr>Additional Resources from the National Academies</vt:lpstr>
      <vt:lpstr>Syntax of the Scientific Inquiry Model </vt:lpstr>
      <vt:lpstr>FIGURE 4.5 Instructional and nurturant effects of the                   scientific inquiry model</vt:lpstr>
    </vt:vector>
  </TitlesOfParts>
  <Manager/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by Investigating</dc:title>
  <dc:subject/>
  <dc:creator>Bruce Joyce</dc:creator>
  <cp:keywords/>
  <dc:description/>
  <cp:lastModifiedBy>Emily Calhoun</cp:lastModifiedBy>
  <cp:revision>118</cp:revision>
  <cp:lastPrinted>1601-01-01T00:00:00Z</cp:lastPrinted>
  <dcterms:created xsi:type="dcterms:W3CDTF">2013-08-21T21:40:27Z</dcterms:created>
  <dcterms:modified xsi:type="dcterms:W3CDTF">2024-07-13T10:21:26Z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TC010902871033</vt:lpwstr>
  </property>
</Properties>
</file>