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D4D4D"/>
    <a:srgbClr val="1C1C1C"/>
    <a:srgbClr val="77777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F9328A57-0D29-462E-946F-421D8634A224}"/>
    <pc:docChg chg="custSel modSld">
      <pc:chgData name="Emily Calhoun" userId="ef1a48b253f9cf4d" providerId="LiveId" clId="{F9328A57-0D29-462E-946F-421D8634A224}" dt="2024-07-10T19:29:15.200" v="145" actId="255"/>
      <pc:docMkLst>
        <pc:docMk/>
      </pc:docMkLst>
      <pc:sldChg chg="modSp mod modClrScheme chgLayout">
        <pc:chgData name="Emily Calhoun" userId="ef1a48b253f9cf4d" providerId="LiveId" clId="{F9328A57-0D29-462E-946F-421D8634A224}" dt="2024-07-10T19:18:32.176" v="74" actId="255"/>
        <pc:sldMkLst>
          <pc:docMk/>
          <pc:sldMk cId="0" sldId="256"/>
        </pc:sldMkLst>
        <pc:spChg chg="mod ord">
          <ac:chgData name="Emily Calhoun" userId="ef1a48b253f9cf4d" providerId="LiveId" clId="{F9328A57-0D29-462E-946F-421D8634A224}" dt="2024-07-10T19:16:58.635" v="30" actId="113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Emily Calhoun" userId="ef1a48b253f9cf4d" providerId="LiveId" clId="{F9328A57-0D29-462E-946F-421D8634A224}" dt="2024-07-10T19:18:32.176" v="74" actId="255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 modClrScheme chgLayout">
        <pc:chgData name="Emily Calhoun" userId="ef1a48b253f9cf4d" providerId="LiveId" clId="{F9328A57-0D29-462E-946F-421D8634A224}" dt="2024-07-10T19:28:04.244" v="138" actId="207"/>
        <pc:sldMkLst>
          <pc:docMk/>
          <pc:sldMk cId="0" sldId="257"/>
        </pc:sldMkLst>
        <pc:spChg chg="mod">
          <ac:chgData name="Emily Calhoun" userId="ef1a48b253f9cf4d" providerId="LiveId" clId="{F9328A57-0D29-462E-946F-421D8634A224}" dt="2024-07-10T19:28:04.244" v="138" actId="207"/>
          <ac:spMkLst>
            <pc:docMk/>
            <pc:sldMk cId="0" sldId="257"/>
            <ac:spMk id="2" creationId="{00000000-0000-0000-0000-000000000000}"/>
          </ac:spMkLst>
        </pc:spChg>
        <pc:spChg chg="add mod ord">
          <ac:chgData name="Emily Calhoun" userId="ef1a48b253f9cf4d" providerId="LiveId" clId="{F9328A57-0D29-462E-946F-421D8634A224}" dt="2024-07-10T19:27:15.149" v="126" actId="1076"/>
          <ac:spMkLst>
            <pc:docMk/>
            <pc:sldMk cId="0" sldId="257"/>
            <ac:spMk id="3" creationId="{E9602304-5489-1A39-C809-F46E8AA66786}"/>
          </ac:spMkLst>
        </pc:spChg>
        <pc:spChg chg="add del mod ord">
          <ac:chgData name="Emily Calhoun" userId="ef1a48b253f9cf4d" providerId="LiveId" clId="{F9328A57-0D29-462E-946F-421D8634A224}" dt="2024-07-10T19:26:32.554" v="123" actId="478"/>
          <ac:spMkLst>
            <pc:docMk/>
            <pc:sldMk cId="0" sldId="257"/>
            <ac:spMk id="4" creationId="{E4B23822-CBA0-06F6-B8DA-B916D0E1EB97}"/>
          </ac:spMkLst>
        </pc:spChg>
      </pc:sldChg>
      <pc:sldChg chg="modSp mod">
        <pc:chgData name="Emily Calhoun" userId="ef1a48b253f9cf4d" providerId="LiveId" clId="{F9328A57-0D29-462E-946F-421D8634A224}" dt="2024-07-10T19:22:51.152" v="108" actId="20577"/>
        <pc:sldMkLst>
          <pc:docMk/>
          <pc:sldMk cId="0" sldId="258"/>
        </pc:sldMkLst>
        <pc:spChg chg="mod">
          <ac:chgData name="Emily Calhoun" userId="ef1a48b253f9cf4d" providerId="LiveId" clId="{F9328A57-0D29-462E-946F-421D8634A224}" dt="2024-07-10T19:19:46.941" v="85" actId="113"/>
          <ac:spMkLst>
            <pc:docMk/>
            <pc:sldMk cId="0" sldId="258"/>
            <ac:spMk id="2" creationId="{00000000-0000-0000-0000-000000000000}"/>
          </ac:spMkLst>
        </pc:spChg>
        <pc:spChg chg="mod">
          <ac:chgData name="Emily Calhoun" userId="ef1a48b253f9cf4d" providerId="LiveId" clId="{F9328A57-0D29-462E-946F-421D8634A224}" dt="2024-07-10T19:22:51.152" v="108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 mod chgLayout">
        <pc:chgData name="Emily Calhoun" userId="ef1a48b253f9cf4d" providerId="LiveId" clId="{F9328A57-0D29-462E-946F-421D8634A224}" dt="2024-07-10T19:29:15.200" v="145" actId="255"/>
        <pc:sldMkLst>
          <pc:docMk/>
          <pc:sldMk cId="0" sldId="259"/>
        </pc:sldMkLst>
        <pc:spChg chg="mod">
          <ac:chgData name="Emily Calhoun" userId="ef1a48b253f9cf4d" providerId="LiveId" clId="{F9328A57-0D29-462E-946F-421D8634A224}" dt="2024-07-10T19:29:15.200" v="145" actId="255"/>
          <ac:spMkLst>
            <pc:docMk/>
            <pc:sldMk cId="0" sldId="259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251F9-E1B2-482A-B2D1-2558B69993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7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174-39F0-444C-9D8E-71FEEC80E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3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174-39F0-444C-9D8E-71FEEC80E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6602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174-39F0-444C-9D8E-71FEEC80E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91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174-39F0-444C-9D8E-71FEEC80E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7266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ED174-39F0-444C-9D8E-71FEEC80E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49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D19C8-830B-480D-979F-E987C02F8F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08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A71E-D6D3-4DD0-8D00-E845D4F32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7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C33D0-564F-462C-AECB-0CFDE77A13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06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EF5D9-B8A2-4EE3-A8D2-D566318D2D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8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C334-2B0C-4AF5-82EF-D479E54ECC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8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2308-5E21-41BA-A1A9-F677F4DE7A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9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DA3E-61F9-424B-996F-7DDD383239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6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DF582-0390-4666-8865-C1FD221FED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9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19D72-2AAC-447F-9A17-9C8C3DF91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9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EF0F-2375-4E81-B9FC-00F967971B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FED174-39F0-444C-9D8E-71FEEC80E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9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</a:rPr>
              <a:t>Chapter Two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598" y="2057400"/>
            <a:ext cx="6347714" cy="3652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  <a:t>Creating Communities of Expert Learners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6347713" cy="75366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Basic Principles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162800" cy="4830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dirty="0">
                <a:solidFill>
                  <a:srgbClr val="1C1C1C"/>
                </a:solidFill>
              </a:rPr>
              <a:t>1. The measure of good teaching is </a:t>
            </a:r>
            <a:br>
              <a:rPr lang="en-US" sz="3500" dirty="0">
                <a:solidFill>
                  <a:srgbClr val="1C1C1C"/>
                </a:solidFill>
              </a:rPr>
            </a:br>
            <a:r>
              <a:rPr lang="en-US" sz="3500" dirty="0">
                <a:solidFill>
                  <a:srgbClr val="1C1C1C"/>
                </a:solidFill>
              </a:rPr>
              <a:t> how well the students learn to </a:t>
            </a:r>
            <a:br>
              <a:rPr lang="en-US" sz="3500" dirty="0">
                <a:solidFill>
                  <a:srgbClr val="1C1C1C"/>
                </a:solidFill>
              </a:rPr>
            </a:br>
            <a:r>
              <a:rPr lang="en-US" sz="3500" dirty="0">
                <a:solidFill>
                  <a:srgbClr val="1C1C1C"/>
                </a:solidFill>
              </a:rPr>
              <a:t> learn.</a:t>
            </a:r>
          </a:p>
          <a:p>
            <a:pPr>
              <a:buNone/>
            </a:pPr>
            <a:r>
              <a:rPr lang="en-US" sz="3500" dirty="0">
                <a:solidFill>
                  <a:srgbClr val="1C1C1C"/>
                </a:solidFill>
              </a:rPr>
              <a:t>2. So, while they are with us, we </a:t>
            </a:r>
            <a:br>
              <a:rPr lang="en-US" sz="3500" dirty="0">
                <a:solidFill>
                  <a:srgbClr val="1C1C1C"/>
                </a:solidFill>
              </a:rPr>
            </a:br>
            <a:r>
              <a:rPr lang="en-US" sz="3500" dirty="0">
                <a:solidFill>
                  <a:srgbClr val="1C1C1C"/>
                </a:solidFill>
              </a:rPr>
              <a:t> need to build them into an </a:t>
            </a:r>
            <a:br>
              <a:rPr lang="en-US" sz="3500" dirty="0">
                <a:solidFill>
                  <a:srgbClr val="1C1C1C"/>
                </a:solidFill>
              </a:rPr>
            </a:br>
            <a:r>
              <a:rPr lang="en-US" sz="3500" dirty="0">
                <a:solidFill>
                  <a:srgbClr val="1C1C1C"/>
                </a:solidFill>
              </a:rPr>
              <a:t> inquiring, collaborating, caring  </a:t>
            </a:r>
            <a:br>
              <a:rPr lang="en-US" sz="3500" dirty="0">
                <a:solidFill>
                  <a:srgbClr val="1C1C1C"/>
                </a:solidFill>
              </a:rPr>
            </a:br>
            <a:r>
              <a:rPr lang="en-US" sz="3500" dirty="0">
                <a:solidFill>
                  <a:srgbClr val="1C1C1C"/>
                </a:solidFill>
              </a:rPr>
              <a:t> community.</a:t>
            </a:r>
          </a:p>
          <a:p>
            <a:pPr>
              <a:buNone/>
            </a:pPr>
            <a:r>
              <a:rPr lang="en-US" sz="3500" dirty="0">
                <a:solidFill>
                  <a:srgbClr val="1C1C1C"/>
                </a:solidFill>
              </a:rPr>
              <a:t>3. We need to teach them the best </a:t>
            </a:r>
            <a:br>
              <a:rPr lang="en-US" sz="3500" dirty="0">
                <a:solidFill>
                  <a:srgbClr val="1C1C1C"/>
                </a:solidFill>
              </a:rPr>
            </a:br>
            <a:r>
              <a:rPr lang="en-US" sz="3500" dirty="0">
                <a:solidFill>
                  <a:srgbClr val="1C1C1C"/>
                </a:solidFill>
              </a:rPr>
              <a:t> we know about learning – our </a:t>
            </a:r>
            <a:br>
              <a:rPr lang="en-US" sz="3500" dirty="0">
                <a:solidFill>
                  <a:srgbClr val="1C1C1C"/>
                </a:solidFill>
              </a:rPr>
            </a:br>
            <a:r>
              <a:rPr lang="en-US" sz="3500" dirty="0">
                <a:solidFill>
                  <a:srgbClr val="1C1C1C"/>
                </a:solidFill>
              </a:rPr>
              <a:t> finest models of learning.</a:t>
            </a:r>
          </a:p>
          <a:p>
            <a:pPr>
              <a:buNone/>
            </a:pPr>
            <a:endParaRPr lang="en-US" dirty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676400"/>
            <a:ext cx="7162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/>
              <a:t>We teach our learning communities the models that will pay off for them at their grade level and in the core curriculum areas.</a:t>
            </a:r>
          </a:p>
          <a:p>
            <a:endParaRPr lang="en-US" sz="3200" b="1" dirty="0"/>
          </a:p>
          <a:p>
            <a:r>
              <a:rPr lang="en-US" sz="3200" b="1" dirty="0"/>
              <a:t>The students work together to </a:t>
            </a:r>
            <a:r>
              <a:rPr lang="en-US" sz="3200" b="1" dirty="0">
                <a:solidFill>
                  <a:srgbClr val="0000FF"/>
                </a:solidFill>
              </a:rPr>
              <a:t>LEARN</a:t>
            </a:r>
            <a:r>
              <a:rPr lang="en-US" sz="3200" b="1" dirty="0"/>
              <a:t> and to </a:t>
            </a:r>
            <a:r>
              <a:rPr lang="en-US" sz="3200" b="1" dirty="0">
                <a:solidFill>
                  <a:srgbClr val="0000FF"/>
                </a:solidFill>
              </a:rPr>
              <a:t>BECOME MORE POWERFUL</a:t>
            </a:r>
            <a:r>
              <a:rPr lang="en-US" sz="3200" b="1" dirty="0"/>
              <a:t> learners.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602304-5489-1A39-C809-F46E8AA66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6347713" cy="13208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1C1C1C"/>
                </a:solidFill>
              </a:rPr>
              <a:t>Every model of teaching is also </a:t>
            </a:r>
            <a:br>
              <a:rPr lang="en-US" sz="3600" b="1" dirty="0">
                <a:solidFill>
                  <a:srgbClr val="1C1C1C"/>
                </a:solidFill>
              </a:rPr>
            </a:br>
            <a:r>
              <a:rPr lang="en-US" sz="3600" b="1" dirty="0">
                <a:solidFill>
                  <a:srgbClr val="1C1C1C"/>
                </a:solidFill>
              </a:rPr>
              <a:t>	a </a:t>
            </a:r>
            <a:r>
              <a:rPr lang="en-US" sz="3600" b="1" dirty="0">
                <a:solidFill>
                  <a:srgbClr val="0000FF"/>
                </a:solidFill>
              </a:rPr>
              <a:t>Model of Learning</a:t>
            </a:r>
            <a:r>
              <a:rPr lang="en-US" sz="3600" b="1" dirty="0">
                <a:solidFill>
                  <a:schemeClr val="tx1"/>
                </a:solidFill>
              </a:rPr>
              <a:t>.</a:t>
            </a:r>
            <a:br>
              <a:rPr lang="en-US" sz="3600" b="1" dirty="0">
                <a:solidFill>
                  <a:srgbClr val="FF0000"/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905000"/>
            <a:ext cx="716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1C1C"/>
                </a:solidFill>
              </a:rPr>
              <a:t>The core of classroom management is teaching students an array of models of learning and how to use them.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4140</TotalTime>
  <Words>155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Chapter Two</vt:lpstr>
      <vt:lpstr>Basic Principles I</vt:lpstr>
      <vt:lpstr>Every model of teaching is also   a Model of Learning. </vt:lpstr>
      <vt:lpstr>PowerPoint Presentation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the Learnng Community</dc:title>
  <dc:subject/>
  <dc:creator>Bruce Joyce</dc:creator>
  <cp:keywords/>
  <dc:description/>
  <cp:lastModifiedBy>Emily Calhoun</cp:lastModifiedBy>
  <cp:revision>10</cp:revision>
  <cp:lastPrinted>1601-01-01T00:00:00Z</cp:lastPrinted>
  <dcterms:created xsi:type="dcterms:W3CDTF">2013-08-22T20:23:08Z</dcterms:created>
  <dcterms:modified xsi:type="dcterms:W3CDTF">2024-07-10T19:29:39Z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