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6614"/>
    <a:srgbClr val="0000FF"/>
    <a:srgbClr val="1C1C1C"/>
    <a:srgbClr val="4D4D4D"/>
    <a:srgbClr val="777777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1D086133-6D1D-42AC-B125-AB646AAC8288}"/>
    <pc:docChg chg="modSld">
      <pc:chgData name="Emily Calhoun" userId="ef1a48b253f9cf4d" providerId="LiveId" clId="{1D086133-6D1D-42AC-B125-AB646AAC8288}" dt="2024-07-10T18:21:28.634" v="1" actId="6549"/>
      <pc:docMkLst>
        <pc:docMk/>
      </pc:docMkLst>
      <pc:sldChg chg="modSp mod">
        <pc:chgData name="Emily Calhoun" userId="ef1a48b253f9cf4d" providerId="LiveId" clId="{1D086133-6D1D-42AC-B125-AB646AAC8288}" dt="2024-07-10T18:21:15.116" v="0" actId="14100"/>
        <pc:sldMkLst>
          <pc:docMk/>
          <pc:sldMk cId="0" sldId="256"/>
        </pc:sldMkLst>
        <pc:spChg chg="mod">
          <ac:chgData name="Emily Calhoun" userId="ef1a48b253f9cf4d" providerId="LiveId" clId="{1D086133-6D1D-42AC-B125-AB646AAC8288}" dt="2024-07-10T18:21:15.116" v="0" actId="14100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Emily Calhoun" userId="ef1a48b253f9cf4d" providerId="LiveId" clId="{1D086133-6D1D-42AC-B125-AB646AAC8288}" dt="2024-07-10T18:21:28.634" v="1" actId="6549"/>
        <pc:sldMkLst>
          <pc:docMk/>
          <pc:sldMk cId="0" sldId="258"/>
        </pc:sldMkLst>
        <pc:spChg chg="mod">
          <ac:chgData name="Emily Calhoun" userId="ef1a48b253f9cf4d" providerId="LiveId" clId="{1D086133-6D1D-42AC-B125-AB646AAC8288}" dt="2024-07-10T18:21:28.634" v="1" actId="6549"/>
          <ac:spMkLst>
            <pc:docMk/>
            <pc:sldMk cId="0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5FD1-E258-451C-855C-06C0BA5B2D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4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01B2A-E7F6-4C2E-B2D0-287FD2B5B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01B2A-E7F6-4C2E-B2D0-287FD2B5B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708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01B2A-E7F6-4C2E-B2D0-287FD2B5B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10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01B2A-E7F6-4C2E-B2D0-287FD2B5B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9357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01B2A-E7F6-4C2E-B2D0-287FD2B5B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61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BFA-32C1-47B0-A31E-4FB0BC48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81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766C-1740-4FDD-8BED-FE4C0A5EB6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3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C6EF-96CB-4C41-837D-DF017E150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5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D5DF-93B9-4067-99DB-BEDD5625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3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5128A-6E2E-40FA-866A-6213C68F9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0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F8D2-A9C3-463B-931B-5D4005CCA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5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AFFE5-8E16-4FB0-A538-A95661C1EA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4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270C2-FF79-4CD3-86CE-0B868F482A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8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1AA1-C76A-4C28-9D50-6039E6D921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34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508D-B167-4A5D-92D8-F5FB91CF3B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6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401B2A-E7F6-4C2E-B2D0-287FD2B5B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0"/>
            <a:ext cx="6500112" cy="13208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Chapter One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04800" y="2160590"/>
            <a:ext cx="7010400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rgbClr val="4D6614"/>
                </a:solidFill>
              </a:rPr>
              <a:t>Introducing the Models of Teaching</a:t>
            </a:r>
            <a:endParaRPr lang="en-US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239000" cy="4745963"/>
          </a:xfrm>
        </p:spPr>
        <p:txBody>
          <a:bodyPr/>
          <a:lstStyle/>
          <a:p>
            <a:pPr>
              <a:buNone/>
            </a:pPr>
            <a:r>
              <a:rPr lang="en-US" sz="5400" dirty="0">
                <a:solidFill>
                  <a:srgbClr val="0000FF"/>
                </a:solidFill>
              </a:rPr>
              <a:t>All models come from</a:t>
            </a:r>
          </a:p>
          <a:p>
            <a:pPr>
              <a:buNone/>
            </a:pPr>
            <a:r>
              <a:rPr lang="en-US" sz="5400" i="1" dirty="0">
                <a:solidFill>
                  <a:srgbClr val="0000FF"/>
                </a:solidFill>
              </a:rPr>
              <a:t>great teachers!</a:t>
            </a:r>
            <a:endParaRPr lang="en-US" sz="5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609600"/>
            <a:ext cx="6347713" cy="787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4D6614"/>
                </a:solidFill>
              </a:rPr>
              <a:t>Some of these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676400"/>
            <a:ext cx="6705601" cy="4364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>
                <a:solidFill>
                  <a:srgbClr val="1C1C1C"/>
                </a:solidFill>
              </a:rPr>
              <a:t>* school teachers</a:t>
            </a:r>
          </a:p>
          <a:p>
            <a:pPr>
              <a:buNone/>
            </a:pPr>
            <a:endParaRPr lang="en-US" sz="3600" dirty="0">
              <a:solidFill>
                <a:srgbClr val="1C1C1C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1C1C1C"/>
                </a:solidFill>
              </a:rPr>
              <a:t>* therapists and group process </a:t>
            </a:r>
            <a:br>
              <a:rPr lang="en-US" sz="3600" dirty="0">
                <a:solidFill>
                  <a:srgbClr val="1C1C1C"/>
                </a:solidFill>
              </a:rPr>
            </a:br>
            <a:r>
              <a:rPr lang="en-US" sz="3600" dirty="0">
                <a:solidFill>
                  <a:srgbClr val="1C1C1C"/>
                </a:solidFill>
              </a:rPr>
              <a:t>  specialists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1C1C1C"/>
              </a:solidFill>
            </a:endParaRPr>
          </a:p>
          <a:p>
            <a:pPr>
              <a:buNone/>
            </a:pPr>
            <a:r>
              <a:rPr lang="en-US" sz="3600" dirty="0">
                <a:solidFill>
                  <a:srgbClr val="1C1C1C"/>
                </a:solidFill>
              </a:rPr>
              <a:t>* scholars in the core subject areas.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086599" cy="13208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4D6614"/>
                </a:solidFill>
              </a:rPr>
              <a:t>We have many acquaintances and friends we have learned from.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778000"/>
            <a:ext cx="6934201" cy="38807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>
                <a:solidFill>
                  <a:srgbClr val="1C1C1C"/>
                </a:solidFill>
              </a:rPr>
              <a:t>Pediatricians, neurologists, nurses,</a:t>
            </a:r>
          </a:p>
          <a:p>
            <a:pPr>
              <a:buNone/>
            </a:pPr>
            <a:r>
              <a:rPr lang="en-US" sz="2800" dirty="0">
                <a:solidFill>
                  <a:srgbClr val="1C1C1C"/>
                </a:solidFill>
              </a:rPr>
              <a:t>caretakers of the profoundly handicapped (blind, deaf, orthopedically limited),</a:t>
            </a:r>
          </a:p>
          <a:p>
            <a:pPr>
              <a:buNone/>
            </a:pPr>
            <a:r>
              <a:rPr lang="en-US" sz="2800" dirty="0">
                <a:solidFill>
                  <a:srgbClr val="1C1C1C"/>
                </a:solidFill>
              </a:rPr>
              <a:t>join a parade that includes philosophers and revolutionaries</a:t>
            </a:r>
          </a:p>
          <a:p>
            <a:pPr>
              <a:buNone/>
            </a:pPr>
            <a:r>
              <a:rPr lang="en-US" sz="2800" dirty="0">
                <a:solidFill>
                  <a:srgbClr val="1C1C1C"/>
                </a:solidFill>
              </a:rPr>
              <a:t>and join hands with moviemakers, social media inventors, </a:t>
            </a:r>
          </a:p>
          <a:p>
            <a:pPr>
              <a:buNone/>
            </a:pPr>
            <a:r>
              <a:rPr lang="en-US" sz="2800" dirty="0">
                <a:solidFill>
                  <a:srgbClr val="1C1C1C"/>
                </a:solidFill>
              </a:rPr>
              <a:t>and some very loving and some very angry parents.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914400"/>
            <a:ext cx="6347714" cy="5126963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600" dirty="0">
                <a:solidFill>
                  <a:srgbClr val="4D6614"/>
                </a:solidFill>
              </a:rPr>
              <a:t>Studying our predecessors’ and each others’ work gives us ideas for supporting learning--for students and for ourselves.</a:t>
            </a:r>
          </a:p>
          <a:p>
            <a:pPr>
              <a:buNone/>
            </a:pPr>
            <a:endParaRPr lang="en-US" sz="3600" dirty="0">
              <a:solidFill>
                <a:srgbClr val="4D6614"/>
              </a:solidFill>
            </a:endParaRPr>
          </a:p>
          <a:p>
            <a:pPr>
              <a:buNone/>
            </a:pPr>
            <a:r>
              <a:rPr lang="en-US" sz="3600" dirty="0">
                <a:solidFill>
                  <a:srgbClr val="4D6614"/>
                </a:solidFill>
              </a:rPr>
              <a:t>That is what </a:t>
            </a:r>
            <a:r>
              <a:rPr lang="en-US" sz="3600" i="1" dirty="0">
                <a:solidFill>
                  <a:srgbClr val="4D6614"/>
                </a:solidFill>
              </a:rPr>
              <a:t>Models of Teaching</a:t>
            </a:r>
            <a:r>
              <a:rPr lang="en-US" sz="3600" dirty="0">
                <a:solidFill>
                  <a:srgbClr val="4D6614"/>
                </a:solidFill>
              </a:rPr>
              <a:t> is all about.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3696</TotalTime>
  <Words>127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Chapter One</vt:lpstr>
      <vt:lpstr>PowerPoint Presentation</vt:lpstr>
      <vt:lpstr>Some of these are</vt:lpstr>
      <vt:lpstr>We have many acquaintances and friends we have learned from.</vt:lpstr>
      <vt:lpstr>PowerPoint Presentation</vt:lpstr>
    </vt:vector>
  </TitlesOfParts>
  <Manager/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Models of Teaching Come From</dc:title>
  <dc:subject/>
  <dc:creator>Bruce Joyce</dc:creator>
  <cp:keywords/>
  <dc:description/>
  <cp:lastModifiedBy>Emily Calhoun</cp:lastModifiedBy>
  <cp:revision>120</cp:revision>
  <cp:lastPrinted>1601-01-01T00:00:00Z</cp:lastPrinted>
  <dcterms:created xsi:type="dcterms:W3CDTF">2013-08-23T21:16:39Z</dcterms:created>
  <dcterms:modified xsi:type="dcterms:W3CDTF">2024-07-10T18:21:56Z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TC010902871033</vt:lpwstr>
  </property>
</Properties>
</file>