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0C0C0"/>
    <a:srgbClr val="4D4D4D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88E82-5895-4393-9783-559A8DB84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BFC4-BF2D-4992-9D63-4289EBFBE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A4B1D-85D7-480C-9D1D-BFBFE7BFB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20129-88E6-48CA-90EE-E2B2EB798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0C72-0AEA-4202-BAFB-80ADCD425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64A85-BF09-4BDE-96EE-AD8F2D75E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8B5F5-8892-4D57-A906-26F4562AB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845E6-B687-4E88-9825-9FD458FF9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713CB-EFD5-4313-81CF-2DF02181C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0D4E2-4FB8-489C-B955-CFF33B011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9A4A9-413A-44F9-84F4-D112246DA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B1DEDE98-295D-4D8D-A752-72F044E5DBF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Curriculums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Nineteen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1C1C"/>
                </a:solidFill>
              </a:rPr>
              <a:t>Robert Gagne’ generated a system based on research on cognitive processes – </a:t>
            </a:r>
            <a:r>
              <a:rPr lang="en-US" sz="2800" b="1" dirty="0" smtClean="0">
                <a:solidFill>
                  <a:srgbClr val="1C1C1C"/>
                </a:solidFill>
              </a:rPr>
              <a:t>organizing </a:t>
            </a:r>
            <a:r>
              <a:rPr lang="en-US" sz="2800" b="1" dirty="0" smtClean="0">
                <a:solidFill>
                  <a:srgbClr val="1C1C1C"/>
                </a:solidFill>
              </a:rPr>
              <a:t>curriculum tasks so that they build increasingly complex mastery of an area. </a:t>
            </a:r>
          </a:p>
          <a:p>
            <a:endParaRPr lang="en-US" sz="2800" b="1" dirty="0">
              <a:solidFill>
                <a:srgbClr val="1C1C1C"/>
              </a:solidFill>
            </a:endParaRPr>
          </a:p>
          <a:p>
            <a:r>
              <a:rPr lang="en-US" sz="2800" b="1" dirty="0" smtClean="0">
                <a:solidFill>
                  <a:srgbClr val="1C1C1C"/>
                </a:solidFill>
              </a:rPr>
              <a:t>The leading science curriculums follow those principles – the students</a:t>
            </a:r>
          </a:p>
          <a:p>
            <a:r>
              <a:rPr lang="en-US" sz="2800" b="1" dirty="0">
                <a:solidFill>
                  <a:srgbClr val="1C1C1C"/>
                </a:solidFill>
              </a:rPr>
              <a:t>	</a:t>
            </a:r>
            <a:r>
              <a:rPr lang="en-US" sz="2800" b="1" dirty="0" smtClean="0">
                <a:solidFill>
                  <a:srgbClr val="1C1C1C"/>
                </a:solidFill>
              </a:rPr>
              <a:t>collect empirical data,</a:t>
            </a:r>
          </a:p>
          <a:p>
            <a:r>
              <a:rPr lang="en-US" sz="2800" b="1" dirty="0">
                <a:solidFill>
                  <a:srgbClr val="1C1C1C"/>
                </a:solidFill>
              </a:rPr>
              <a:t>	</a:t>
            </a:r>
            <a:r>
              <a:rPr lang="en-US" sz="2800" b="1" dirty="0" smtClean="0">
                <a:solidFill>
                  <a:srgbClr val="1C1C1C"/>
                </a:solidFill>
              </a:rPr>
              <a:t>organize those data – “chaining items,”</a:t>
            </a:r>
          </a:p>
          <a:p>
            <a:r>
              <a:rPr lang="en-US" sz="2800" b="1" dirty="0">
                <a:solidFill>
                  <a:srgbClr val="1C1C1C"/>
                </a:solidFill>
              </a:rPr>
              <a:t>	</a:t>
            </a:r>
            <a:r>
              <a:rPr lang="en-US" sz="2800" b="1" dirty="0" smtClean="0">
                <a:solidFill>
                  <a:srgbClr val="1C1C1C"/>
                </a:solidFill>
              </a:rPr>
              <a:t>then build concepts and theses that 	illuminate 	the chains.</a:t>
            </a:r>
            <a:endParaRPr lang="en-US" sz="2800" b="1" dirty="0">
              <a:solidFill>
                <a:srgbClr val="C0C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1C1C"/>
                </a:solidFill>
              </a:rPr>
              <a:t>Each level provides the ground for the next level. </a:t>
            </a:r>
            <a:endParaRPr lang="en-US" sz="2800" b="1" dirty="0" smtClean="0">
              <a:solidFill>
                <a:srgbClr val="1C1C1C"/>
              </a:solidFill>
            </a:endParaRPr>
          </a:p>
          <a:p>
            <a:endParaRPr lang="en-US" sz="2800" b="1" dirty="0" smtClean="0">
              <a:solidFill>
                <a:srgbClr val="1C1C1C"/>
              </a:solidFill>
            </a:endParaRPr>
          </a:p>
          <a:p>
            <a:r>
              <a:rPr lang="en-US" sz="2800" b="1" dirty="0" smtClean="0">
                <a:solidFill>
                  <a:srgbClr val="1C1C1C"/>
                </a:solidFill>
              </a:rPr>
              <a:t>Importantly, a curriculum needs to enable the students to reach the highest level so that full mastery is achieved. </a:t>
            </a:r>
          </a:p>
          <a:p>
            <a:endParaRPr lang="en-US" sz="2800" b="1" dirty="0" smtClean="0">
              <a:solidFill>
                <a:srgbClr val="1C1C1C"/>
              </a:solidFill>
            </a:endParaRPr>
          </a:p>
          <a:p>
            <a:r>
              <a:rPr lang="en-US" sz="2800" b="1" dirty="0" smtClean="0">
                <a:solidFill>
                  <a:srgbClr val="1C1C1C"/>
                </a:solidFill>
              </a:rPr>
              <a:t>Use modelsofteaching.org to find a </a:t>
            </a:r>
            <a:r>
              <a:rPr lang="en-US" sz="2800" b="1" smtClean="0">
                <a:solidFill>
                  <a:srgbClr val="1C1C1C"/>
                </a:solidFill>
              </a:rPr>
              <a:t>video where </a:t>
            </a:r>
            <a:r>
              <a:rPr lang="en-US" sz="2800" b="1" dirty="0" smtClean="0">
                <a:solidFill>
                  <a:srgbClr val="1C1C1C"/>
                </a:solidFill>
              </a:rPr>
              <a:t>the Gagne’ hierarchy is explained. </a:t>
            </a:r>
            <a:endParaRPr lang="en-US" sz="2800" b="1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hell visions design template">
  <a:themeElements>
    <a:clrScheme name="Office Them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9637</TotalTime>
  <Words>86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Seashell visions design template</vt:lpstr>
      <vt:lpstr>Creating Curriculums</vt:lpstr>
      <vt:lpstr>Slide 2</vt:lpstr>
      <vt:lpstr>Slide 3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Curriculums</dc:title>
  <dc:subject/>
  <dc:creator> Bruce Joyce</dc:creator>
  <cp:keywords/>
  <dc:description/>
  <cp:lastModifiedBy> Bruce Joyce</cp:lastModifiedBy>
  <cp:revision>4</cp:revision>
  <cp:lastPrinted>1601-01-01T00:00:00Z</cp:lastPrinted>
  <dcterms:created xsi:type="dcterms:W3CDTF">2013-09-08T19:20:13Z</dcterms:created>
  <dcterms:modified xsi:type="dcterms:W3CDTF">2013-11-20T19:14:09Z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