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4D4D4D"/>
    <a:srgbClr val="777777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149927-7566-491B-944F-3991D301E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62E75-A6DC-4029-8F81-6FC81CABC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D087D-B9F2-4512-8032-B5A2E24764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E7281-2F38-4EA1-BCBA-A3727F2E1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C4F6E-B449-485F-AF76-C54AD9CF6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5A51C-A89E-4FE3-BE75-1B9C6CE87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68184-ACAC-48C8-949F-9EB7757EA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B2F83-8FDC-4A85-A038-FC3F8C3D9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29EF1-0006-4BF5-9FFD-D23B1DFC2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20C71-1045-44B4-8B33-DF6AC1F66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3735-07BB-4C8F-9A9D-001AFB910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fld id="{547010F7-910B-4BDF-85FB-5BEC8EEC1B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by Investigating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Four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Academy of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Take a look at the paper on which the science/engineering/</a:t>
            </a: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technology curriculums are being developed.</a:t>
            </a: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National Research Council (2012). </a:t>
            </a:r>
            <a:r>
              <a:rPr lang="en-US" i="1" dirty="0" smtClean="0">
                <a:solidFill>
                  <a:srgbClr val="1C1C1C"/>
                </a:solidFill>
              </a:rPr>
              <a:t>A Framework for K-12 Science Education Practices, Crosscutting Ideas, and Core Ideas</a:t>
            </a:r>
            <a:r>
              <a:rPr lang="en-US" dirty="0" smtClean="0">
                <a:solidFill>
                  <a:srgbClr val="1C1C1C"/>
                </a:solidFill>
              </a:rPr>
              <a:t>. Washington, D.C.: The National Academies Press.</a:t>
            </a:r>
          </a:p>
          <a:p>
            <a:pPr>
              <a:buNone/>
            </a:pPr>
            <a:endParaRPr lang="en-US" dirty="0" smtClean="0">
              <a:solidFill>
                <a:srgbClr val="1C1C1C"/>
              </a:solidFill>
            </a:endParaRPr>
          </a:p>
          <a:p>
            <a:pPr>
              <a:buNone/>
            </a:pPr>
            <a:endParaRPr lang="en-US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is Central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The content of science is inextricably connected with the processes by which it was created. </a:t>
            </a:r>
          </a:p>
          <a:p>
            <a:pPr>
              <a:buNone/>
            </a:pPr>
            <a:endParaRPr lang="en-US" dirty="0">
              <a:solidFill>
                <a:srgbClr val="1C1C1C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And much of that content is best understood in terms of the type of investigation from which it emerged. </a:t>
            </a:r>
            <a:endParaRPr lang="en-US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is Central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Teaching science means teaching investigation. </a:t>
            </a:r>
          </a:p>
          <a:p>
            <a:pPr>
              <a:buNone/>
            </a:pPr>
            <a:endParaRPr lang="en-US" dirty="0">
              <a:solidFill>
                <a:srgbClr val="1C1C1C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Beginning in kindergarten and never-ending. </a:t>
            </a:r>
            <a:endParaRPr lang="en-US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seeds whole 073_00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2288" y="1066800"/>
            <a:ext cx="5486400" cy="4038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/>
          <a:p>
            <a:r>
              <a:rPr lang="en-US" sz="4000" dirty="0" smtClean="0">
                <a:solidFill>
                  <a:srgbClr val="1C1C1C"/>
                </a:solidFill>
              </a:rPr>
              <a:t>A First Grade investigates …. </a:t>
            </a:r>
            <a:endParaRPr lang="en-US" sz="4000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seeds whole two cups 073_00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2288" y="1219200"/>
            <a:ext cx="5486400" cy="39623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34000"/>
            <a:ext cx="8305800" cy="804862"/>
          </a:xfrm>
        </p:spPr>
        <p:txBody>
          <a:bodyPr/>
          <a:lstStyle/>
          <a:p>
            <a:r>
              <a:rPr lang="en-US" sz="3200" dirty="0">
                <a:solidFill>
                  <a:srgbClr val="1C1C1C"/>
                </a:solidFill>
              </a:rPr>
              <a:t>p</a:t>
            </a:r>
            <a:r>
              <a:rPr lang="en-US" sz="3200" dirty="0" smtClean="0">
                <a:solidFill>
                  <a:srgbClr val="1C1C1C"/>
                </a:solidFill>
              </a:rPr>
              <a:t>lanting seeds under different conditions.</a:t>
            </a:r>
            <a:endParaRPr lang="en-US" sz="3200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Process-oriented science teaching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Works in all curriculum areas …</a:t>
            </a: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Increases learning and </a:t>
            </a:r>
            <a:r>
              <a:rPr lang="en-US" dirty="0" smtClean="0">
                <a:solidFill>
                  <a:srgbClr val="FF0000"/>
                </a:solidFill>
              </a:rPr>
              <a:t>retention</a:t>
            </a:r>
            <a:r>
              <a:rPr lang="en-US" dirty="0" smtClean="0">
                <a:solidFill>
                  <a:srgbClr val="1C1C1C"/>
                </a:solidFill>
              </a:rPr>
              <a:t> of content …</a:t>
            </a: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Improves capacity to learn and solve problems …</a:t>
            </a:r>
          </a:p>
          <a:p>
            <a:pPr>
              <a:buNone/>
            </a:pPr>
            <a:r>
              <a:rPr lang="en-US" dirty="0" smtClean="0">
                <a:solidFill>
                  <a:srgbClr val="1C1C1C"/>
                </a:solidFill>
              </a:rPr>
              <a:t>Leads to mastery of academic methods for creating knowledge and concepts.</a:t>
            </a:r>
            <a:endParaRPr lang="en-US" dirty="0">
              <a:solidFill>
                <a:srgbClr val="1C1C1C"/>
              </a:solidFill>
            </a:endParaRPr>
          </a:p>
          <a:p>
            <a:pPr>
              <a:buNone/>
            </a:pPr>
            <a:endParaRPr lang="en-US" dirty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  <a:p>
            <a:r>
              <a:rPr lang="en-US" b="1" dirty="0"/>
              <a:t>Syntax of Biological Science: Inquiry Model</a:t>
            </a:r>
          </a:p>
          <a:p>
            <a:r>
              <a:rPr lang="en-US" b="1" dirty="0"/>
              <a:t>Phase One Phase Two</a:t>
            </a:r>
          </a:p>
          <a:p>
            <a:r>
              <a:rPr lang="en-US" dirty="0"/>
              <a:t>Area of investigation is posed to Students structure the problem.</a:t>
            </a:r>
          </a:p>
          <a:p>
            <a:r>
              <a:rPr lang="en-US" dirty="0"/>
              <a:t>students.</a:t>
            </a:r>
          </a:p>
          <a:p>
            <a:r>
              <a:rPr lang="en-US" b="1" dirty="0"/>
              <a:t>Phase Three Phase Four</a:t>
            </a:r>
          </a:p>
          <a:p>
            <a:r>
              <a:rPr lang="en-US" dirty="0"/>
              <a:t>Students identify the problem in Students speculate on ways to</a:t>
            </a:r>
          </a:p>
          <a:p>
            <a:r>
              <a:rPr lang="en-US" dirty="0"/>
              <a:t>the investigation. clear up the difficulty.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188" y="1071563"/>
            <a:ext cx="53816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ashell visions design templat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14249</TotalTime>
  <Words>205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Seashell visions design template</vt:lpstr>
      <vt:lpstr>Learning by Investigating</vt:lpstr>
      <vt:lpstr>The Academy of Sciences</vt:lpstr>
      <vt:lpstr>Investigation is Central I</vt:lpstr>
      <vt:lpstr>Investigation is Central II</vt:lpstr>
      <vt:lpstr>Slide 5</vt:lpstr>
      <vt:lpstr>Slide 6</vt:lpstr>
      <vt:lpstr>Process-oriented science teaching</vt:lpstr>
      <vt:lpstr>Slide 8</vt:lpstr>
      <vt:lpstr>Slide 9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by Investigating</dc:title>
  <dc:subject/>
  <dc:creator> Bruce Joyce</dc:creator>
  <cp:keywords/>
  <dc:description/>
  <cp:lastModifiedBy> Bruce Joyce</cp:lastModifiedBy>
  <cp:revision>118</cp:revision>
  <cp:lastPrinted>1601-01-01T00:00:00Z</cp:lastPrinted>
  <dcterms:created xsi:type="dcterms:W3CDTF">2013-08-21T21:40:27Z</dcterms:created>
  <dcterms:modified xsi:type="dcterms:W3CDTF">2013-11-19T19:46:28Z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