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6" r:id="rId7"/>
    <p:sldId id="270" r:id="rId8"/>
    <p:sldId id="271" r:id="rId9"/>
    <p:sldId id="268" r:id="rId10"/>
    <p:sldId id="261" r:id="rId11"/>
    <p:sldId id="262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4D4D4D"/>
    <a:srgbClr val="777777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3D35AB-0043-44F8-9C7D-3E0E9A77C2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72A0F-38E5-494A-9F0A-C59BB801B9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8C9BA-1113-450D-98C8-2BE7B8525F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E8CAC-EB96-4D40-85D4-437F4DF1E6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02E6E-7DBC-4A7E-AC2F-DCAF79544F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D0769-58D0-49DA-8176-2A131AA1AD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CA488-236C-41D9-A2CE-DB63C9EFFA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9F0A7-516F-4833-8BD8-4FD6E8A5D9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F1530-41A9-47F1-AFB2-B1B7098C34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0ABE5-4F19-42B5-9813-933B67C2F4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8A249-DCAD-4924-975D-E22EF8AE07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3AE28722-3B24-4B7F-B8B6-B072AC81A05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Inductively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Chapter  Three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95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1C1C"/>
                </a:solidFill>
              </a:rPr>
              <a:t>The students will immediately discover that there are a number of ways that these poems can be grouped: Voice, use of figurative language, topic and theme … poems are rich in attributes. </a:t>
            </a:r>
          </a:p>
          <a:p>
            <a:endParaRPr lang="en-US" sz="2800" b="1" dirty="0">
              <a:solidFill>
                <a:srgbClr val="1C1C1C"/>
              </a:solidFill>
            </a:endParaRPr>
          </a:p>
          <a:p>
            <a:r>
              <a:rPr lang="en-US" sz="2800" b="1" dirty="0" smtClean="0">
                <a:solidFill>
                  <a:srgbClr val="1C1C1C"/>
                </a:solidFill>
              </a:rPr>
              <a:t>And they can begin to ask questions like – are differences in voice (first or third person) related to the use of certain kinds of figurative language?  Cross-classifications will follow. </a:t>
            </a:r>
            <a:endParaRPr lang="en-US" sz="2800" b="1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954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Questions arise and inferences and hypotheses lurk just offstage.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Did you notice that the plants on the North side of the school are smaller than … ?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I bet that they need more water – it’s not just sunshine.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Let’s investigate – give half of them …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838200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Syntax</a:t>
            </a:r>
          </a:p>
          <a:p>
            <a:r>
              <a:rPr lang="en-US" b="1" i="1" dirty="0"/>
              <a:t>Inductive-Thinking Model</a:t>
            </a:r>
          </a:p>
          <a:p>
            <a:endParaRPr lang="en-US" dirty="0"/>
          </a:p>
          <a:p>
            <a:r>
              <a:rPr lang="en-US" dirty="0"/>
              <a:t>Enumeration and Listing</a:t>
            </a:r>
          </a:p>
          <a:p>
            <a:r>
              <a:rPr lang="en-US" dirty="0"/>
              <a:t>Grouping</a:t>
            </a:r>
          </a:p>
          <a:p>
            <a:r>
              <a:rPr lang="en-US" dirty="0"/>
              <a:t>Labeling, Categorizing</a:t>
            </a:r>
          </a:p>
          <a:p>
            <a:r>
              <a:rPr lang="en-US" dirty="0"/>
              <a:t>Interpretation of Data</a:t>
            </a:r>
          </a:p>
          <a:p>
            <a:r>
              <a:rPr lang="en-US" dirty="0"/>
              <a:t>Identifying Critical Relationships</a:t>
            </a:r>
          </a:p>
          <a:p>
            <a:r>
              <a:rPr lang="en-US" dirty="0"/>
              <a:t>Exploring Relationships</a:t>
            </a:r>
          </a:p>
          <a:p>
            <a:r>
              <a:rPr lang="en-US" dirty="0"/>
              <a:t>Making Inferences</a:t>
            </a:r>
          </a:p>
          <a:p>
            <a:r>
              <a:rPr lang="en-US" dirty="0"/>
              <a:t>Application of Principles</a:t>
            </a:r>
          </a:p>
          <a:p>
            <a:r>
              <a:rPr lang="en-US" dirty="0"/>
              <a:t>Predicting Consequences, Explaining Unfamiliar Phenomena, Hypothesizing</a:t>
            </a:r>
          </a:p>
          <a:p>
            <a:r>
              <a:rPr lang="en-US" dirty="0"/>
              <a:t>Explaining and/or Supporting the Predictions and Hypotheses</a:t>
            </a:r>
          </a:p>
          <a:p>
            <a:r>
              <a:rPr lang="en-US" dirty="0"/>
              <a:t>Verifying the Prediction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014413"/>
            <a:ext cx="53721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8001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Born to think – people simply cannot keep themselves from comparing and contrasting things, actions, feelings, and … you name it!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Inductive thinking is probably the basis for most forms of higher-order mental processes.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Although we are born with a good measure of built-in inductive capacity, some types of teaching and curriculum can enhance it considerably. 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Compared with recitation-style, drill-and-practice education, inductive models generate higher levels of information acquired and retained, effective learning processes, greater skill in collaborating to learn, more positive feelings about schooling and self, and problem-solving. 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In other words, intelligences are improved – social, academic, and personal.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Inductive Model has 2 Goals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Learning content efficiently and pleasurably.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Increasing Capacity to Learn and think broadly.</a:t>
            </a:r>
          </a:p>
          <a:p>
            <a:pPr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How are these accomplished?</a:t>
            </a:r>
          </a:p>
          <a:p>
            <a:pPr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* By opening up fresh ways of 	collecting information,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*Organizing what is collected into 	data sets,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*Studying the characteristics of 	the items in the sets,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*Classifying them, and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*Inferring and Hypothesizing. </a:t>
            </a:r>
            <a:endParaRPr lang="en-US" sz="3600" b="1" dirty="0">
              <a:solidFill>
                <a:srgbClr val="FF0000"/>
              </a:solidFill>
            </a:endParaRPr>
          </a:p>
          <a:p>
            <a:pPr algn="ctr"/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data sets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Data are acquired in many ways but organization of data is not automatic.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Imagine a visit to a gallery of paintings (real or virtual). One can look at each painting as an individual entity. And carry from the gallery the memory of the paintings as pieces.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Data Sets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Now, suppose that our visitor returns to the gallery and looks at the display as a whole and studies the characteristics of the items.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Then, our visitor puts the individual paintings into group depending on their likenesses and differences.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The visitor now leaves the gallery with the memory of the pictures and the categories within which they are associated.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data sets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Teaching inductive processes involves building on the natural inductive skills of the student and facilitating it by modeling how to build information into sets and how to organize them.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1C1C"/>
                </a:solidFill>
              </a:rPr>
              <a:t>To begin teaching the inductive process, the instructor presents the students with data sets in a particular field selected for inquiry. For example, to study poetry, the data set could be poems – within the reading level of the students. </a:t>
            </a:r>
          </a:p>
          <a:p>
            <a:endParaRPr lang="en-US" sz="2800" b="1" dirty="0" smtClean="0">
              <a:solidFill>
                <a:srgbClr val="1C1C1C"/>
              </a:solidFill>
            </a:endParaRPr>
          </a:p>
          <a:p>
            <a:r>
              <a:rPr lang="en-US" sz="2800" b="1" dirty="0" smtClean="0">
                <a:solidFill>
                  <a:srgbClr val="1C1C1C"/>
                </a:solidFill>
              </a:rPr>
              <a:t>The students study the items in the set – identifying their characteristics – and then classify the items and share their categories. </a:t>
            </a:r>
            <a:endParaRPr lang="en-US" sz="2800" b="1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hell visions design template">
  <a:themeElements>
    <a:clrScheme name="Office Them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20191</TotalTime>
  <Words>545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Seashell visions design template</vt:lpstr>
      <vt:lpstr>Learning Inductively</vt:lpstr>
      <vt:lpstr>Slide 2</vt:lpstr>
      <vt:lpstr>Slide 3</vt:lpstr>
      <vt:lpstr>Inductive Model has 2 Goals</vt:lpstr>
      <vt:lpstr>Slide 5</vt:lpstr>
      <vt:lpstr>The concept of data sets I</vt:lpstr>
      <vt:lpstr>The Concept of Data Sets II</vt:lpstr>
      <vt:lpstr>The concept of data sets III</vt:lpstr>
      <vt:lpstr>Slide 9</vt:lpstr>
      <vt:lpstr>Slide 10</vt:lpstr>
      <vt:lpstr>Slide 11</vt:lpstr>
      <vt:lpstr>Slide 12</vt:lpstr>
      <vt:lpstr>Slide 13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Inductively</dc:title>
  <dc:subject/>
  <dc:creator> Bruce Joyce</dc:creator>
  <cp:keywords/>
  <dc:description/>
  <cp:lastModifiedBy> Bruce Joyce</cp:lastModifiedBy>
  <cp:revision>322</cp:revision>
  <cp:lastPrinted>1601-01-01T00:00:00Z</cp:lastPrinted>
  <dcterms:created xsi:type="dcterms:W3CDTF">2013-08-17T20:50:30Z</dcterms:created>
  <dcterms:modified xsi:type="dcterms:W3CDTF">2013-11-19T19:50:14Z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