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58" r:id="rId6"/>
    <p:sldId id="266" r:id="rId7"/>
    <p:sldId id="270" r:id="rId8"/>
    <p:sldId id="271" r:id="rId9"/>
    <p:sldId id="268" r:id="rId10"/>
    <p:sldId id="261" r:id="rId11"/>
    <p:sldId id="262" r:id="rId12"/>
    <p:sldId id="272" r:id="rId13"/>
    <p:sldId id="273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1C1C"/>
    <a:srgbClr val="4D4D4D"/>
    <a:srgbClr val="777777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52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895600"/>
            <a:ext cx="7391400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733800"/>
            <a:ext cx="7391400" cy="609600"/>
          </a:xfrm>
        </p:spPr>
        <p:txBody>
          <a:bodyPr/>
          <a:lstStyle>
            <a:lvl1pPr marL="0" indent="0" algn="ctr">
              <a:buFontTx/>
              <a:buNone/>
              <a:defRPr sz="2400" b="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53D35AB-0043-44F8-9C7D-3E0E9A77C2D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72A0F-38E5-494A-9F0A-C59BB801B9BF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0"/>
            <a:ext cx="20574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0198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8C9BA-1113-450D-98C8-2BE7B8525F5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E8CAC-EB96-4D40-85D4-437F4DF1E6C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502E6E-7DBC-4A7E-AC2F-DCAF79544FCD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914400"/>
            <a:ext cx="34671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914400"/>
            <a:ext cx="3467100" cy="5211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D0769-58D0-49DA-8176-2A131AA1AD60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CCA488-236C-41D9-A2CE-DB63C9EFFAC5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59F0A7-516F-4833-8BD8-4FD6E8A5D9D4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F1530-41A9-47F1-AFB2-B1B7098C34E3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90ABE5-4F19-42B5-9813-933B67C2F44A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8A249-DCAD-4924-975D-E22EF8AE07B2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914400"/>
            <a:ext cx="7086600" cy="521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341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341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341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Arial" pitchFamily="34" charset="0"/>
              </a:defRPr>
            </a:lvl1pPr>
          </a:lstStyle>
          <a:p>
            <a:fld id="{3AE28722-3B24-4B7F-B8B6-B072AC81A053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o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o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o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o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o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o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o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o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o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Learning Inductively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Chapter  Three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295400"/>
            <a:ext cx="8382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C1C1C"/>
                </a:solidFill>
              </a:rPr>
              <a:t>The students will immediately discover that there are a number of ways that these poems can be grouped: Voice, use of figurative language, topic and theme … poems are rich in attributes. </a:t>
            </a:r>
          </a:p>
          <a:p>
            <a:endParaRPr lang="en-US" sz="2800" b="1" dirty="0">
              <a:solidFill>
                <a:srgbClr val="1C1C1C"/>
              </a:solidFill>
            </a:endParaRPr>
          </a:p>
          <a:p>
            <a:r>
              <a:rPr lang="en-US" sz="2800" b="1" dirty="0" smtClean="0">
                <a:solidFill>
                  <a:srgbClr val="1C1C1C"/>
                </a:solidFill>
              </a:rPr>
              <a:t>And they can begin to ask questions like – are differences in voice (first or third person) related to the use of certain kinds of figurative language?  Cross-classifications will follow. </a:t>
            </a:r>
            <a:endParaRPr lang="en-US" sz="2800" b="1" dirty="0">
              <a:solidFill>
                <a:srgbClr val="1C1C1C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1295400"/>
            <a:ext cx="815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Questions arise and inferences and hypotheses lurk just offstage.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Did you notice that the plants on the North side of the school are smaller than … ?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I bet that they need more water – it’s not just sunshine.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Let’s investigate – give half of them … 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838200"/>
            <a:ext cx="457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b="1" dirty="0"/>
          </a:p>
          <a:p>
            <a:r>
              <a:rPr lang="en-US" b="1" dirty="0"/>
              <a:t>Syntax</a:t>
            </a:r>
          </a:p>
          <a:p>
            <a:r>
              <a:rPr lang="en-US" b="1" i="1" dirty="0"/>
              <a:t>Inductive-Thinking Model</a:t>
            </a:r>
          </a:p>
          <a:p>
            <a:endParaRPr lang="en-US" dirty="0"/>
          </a:p>
          <a:p>
            <a:r>
              <a:rPr lang="en-US" dirty="0"/>
              <a:t>Enumeration and Listing</a:t>
            </a:r>
          </a:p>
          <a:p>
            <a:r>
              <a:rPr lang="en-US" dirty="0"/>
              <a:t>Grouping</a:t>
            </a:r>
          </a:p>
          <a:p>
            <a:r>
              <a:rPr lang="en-US" dirty="0"/>
              <a:t>Labeling, Categorizing</a:t>
            </a:r>
          </a:p>
          <a:p>
            <a:r>
              <a:rPr lang="en-US" dirty="0"/>
              <a:t>Interpretation of Data</a:t>
            </a:r>
          </a:p>
          <a:p>
            <a:r>
              <a:rPr lang="en-US" dirty="0"/>
              <a:t>Identifying Critical Relationships</a:t>
            </a:r>
          </a:p>
          <a:p>
            <a:r>
              <a:rPr lang="en-US" dirty="0"/>
              <a:t>Exploring Relationships</a:t>
            </a:r>
          </a:p>
          <a:p>
            <a:r>
              <a:rPr lang="en-US" dirty="0"/>
              <a:t>Making Inferences</a:t>
            </a:r>
          </a:p>
          <a:p>
            <a:r>
              <a:rPr lang="en-US" dirty="0"/>
              <a:t>Application of Principles</a:t>
            </a:r>
          </a:p>
          <a:p>
            <a:r>
              <a:rPr lang="en-US" dirty="0"/>
              <a:t>Predicting Consequences, Explaining Unfamiliar Phenomena, Hypothesizing</a:t>
            </a:r>
          </a:p>
          <a:p>
            <a:r>
              <a:rPr lang="en-US" dirty="0"/>
              <a:t>Explaining and/or Supporting the Predictions and Hypotheses</a:t>
            </a:r>
          </a:p>
          <a:p>
            <a:r>
              <a:rPr lang="en-US" dirty="0"/>
              <a:t>Verifying the Prediction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5950" y="1014413"/>
            <a:ext cx="5372100" cy="482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43000"/>
            <a:ext cx="80010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>
                <a:solidFill>
                  <a:srgbClr val="FF0000"/>
                </a:solidFill>
              </a:rPr>
              <a:t>Born to think – people simply cannot keep themselves from comparing and contrasting things, actions, feelings, and … you name it!</a:t>
            </a:r>
          </a:p>
          <a:p>
            <a:endParaRPr lang="en-US" sz="2600" b="1" dirty="0">
              <a:solidFill>
                <a:srgbClr val="FF0000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Inductive thinking is probably the basis for most forms of higher-order mental processes.</a:t>
            </a:r>
          </a:p>
          <a:p>
            <a:endParaRPr lang="en-US" sz="2600" b="1" dirty="0">
              <a:solidFill>
                <a:srgbClr val="FF0000"/>
              </a:solidFill>
            </a:endParaRPr>
          </a:p>
          <a:p>
            <a:r>
              <a:rPr lang="en-US" sz="2600" b="1" dirty="0" smtClean="0">
                <a:solidFill>
                  <a:srgbClr val="FF0000"/>
                </a:solidFill>
              </a:rPr>
              <a:t>Although we are born with a good measure of built-in inductive capacity, some types of teaching and curriculum can enhance it considerably. </a:t>
            </a:r>
          </a:p>
          <a:p>
            <a:endParaRPr lang="en-US" sz="2600" b="1" dirty="0">
              <a:solidFill>
                <a:srgbClr val="FF0000"/>
              </a:solidFill>
            </a:endParaRPr>
          </a:p>
          <a:p>
            <a:endParaRPr lang="en-US" sz="2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1143000"/>
            <a:ext cx="8153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Compared with recitation-style, drill-and-practice education, inductive models generate higher levels of information acquired and retained, effective learning processes, greater skill in collaborating to learn, more positive feelings about schooling and self, and problem-solving. 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In other words, intelligences are improved – social, academic, and personal. 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Inductive Model has 2 Goals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Learning content efficiently and pleasurably.</a:t>
            </a: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Increasing Capacity to Learn and think broadly.</a:t>
            </a:r>
          </a:p>
          <a:p>
            <a:pPr>
              <a:buNone/>
            </a:pPr>
            <a:endParaRPr lang="en-US" sz="40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4000" dirty="0" smtClean="0">
                <a:solidFill>
                  <a:srgbClr val="FF0000"/>
                </a:solidFill>
              </a:rPr>
              <a:t>How are these accomplished?</a:t>
            </a:r>
          </a:p>
          <a:p>
            <a:pPr>
              <a:buNone/>
            </a:pPr>
            <a:endParaRPr lang="en-US" sz="4000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066800"/>
            <a:ext cx="7696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* By opening up fresh ways of 	collecting information,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*Organizing what is collected into 	data sets,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*Studying the characteristics of 	the items in the sets,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*Classifying them, and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*Inferring and Hypothesizing. </a:t>
            </a:r>
            <a:endParaRPr lang="en-US" sz="3600" b="1" dirty="0">
              <a:solidFill>
                <a:srgbClr val="FF0000"/>
              </a:solidFill>
            </a:endParaRPr>
          </a:p>
          <a:p>
            <a:pPr algn="ctr"/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 of data sets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Data are acquired in many ways but organization of data is not automatic.</a:t>
            </a:r>
            <a:endParaRPr lang="en-US" dirty="0">
              <a:solidFill>
                <a:srgbClr val="C00000"/>
              </a:solidFill>
            </a:endParaRPr>
          </a:p>
          <a:p>
            <a:r>
              <a:rPr lang="en-US" dirty="0" smtClean="0">
                <a:solidFill>
                  <a:srgbClr val="C00000"/>
                </a:solidFill>
              </a:rPr>
              <a:t>Imagine a visit to a gallery of paintings (real or virtual). One can look at each painting as an individual entity. And carry from the gallery the memory of the paintings as pieces.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 of Data Sets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dirty="0" smtClean="0">
                <a:solidFill>
                  <a:srgbClr val="C00000"/>
                </a:solidFill>
              </a:rPr>
              <a:t> 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219200"/>
            <a:ext cx="838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Now, suppose that our visitor returns to the gallery and looks at the display as a whole and studies the characteristics of the items.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Then, our visitor puts the individual paintings into group depending on their likenesses and differences.</a:t>
            </a:r>
          </a:p>
          <a:p>
            <a:endParaRPr lang="en-US" sz="2800" b="1" dirty="0">
              <a:solidFill>
                <a:srgbClr val="C00000"/>
              </a:solidFill>
            </a:endParaRPr>
          </a:p>
          <a:p>
            <a:r>
              <a:rPr lang="en-US" sz="2800" b="1" dirty="0" smtClean="0">
                <a:solidFill>
                  <a:srgbClr val="C00000"/>
                </a:solidFill>
              </a:rPr>
              <a:t>The visitor now leaves the gallery with the memory of the pictures and the categories within which they are associated.</a:t>
            </a:r>
            <a:endParaRPr lang="en-US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 of data sets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C00000"/>
                </a:solidFill>
              </a:rPr>
              <a:t>Teaching inductive processes involves building on the natural inductive skills of the student and facilitating it by modeling how to build information into sets and how to organize them.</a:t>
            </a:r>
            <a:endParaRPr lang="en-US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295400"/>
            <a:ext cx="830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1C1C1C"/>
                </a:solidFill>
              </a:rPr>
              <a:t>To begin teaching the inductive process, the instructor presents the students with data sets in a particular field selected for inquiry. For example, to study poetry, the data set could be poems – within the reading level of the students. </a:t>
            </a:r>
          </a:p>
          <a:p>
            <a:endParaRPr lang="en-US" sz="2800" b="1" dirty="0" smtClean="0">
              <a:solidFill>
                <a:srgbClr val="1C1C1C"/>
              </a:solidFill>
            </a:endParaRPr>
          </a:p>
          <a:p>
            <a:r>
              <a:rPr lang="en-US" sz="2800" b="1" dirty="0" smtClean="0">
                <a:solidFill>
                  <a:srgbClr val="1C1C1C"/>
                </a:solidFill>
              </a:rPr>
              <a:t>The students study the items in the set – identifying their characteristics – and then classify the items and share their categories. </a:t>
            </a:r>
            <a:endParaRPr lang="en-US" sz="2800" b="1" dirty="0">
              <a:solidFill>
                <a:srgbClr val="1C1C1C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eashell visions design template">
  <a:themeElements>
    <a:clrScheme name="Office Theme 9">
      <a:dk1>
        <a:srgbClr val="777777"/>
      </a:dk1>
      <a:lt1>
        <a:srgbClr val="FFFFFF"/>
      </a:lt1>
      <a:dk2>
        <a:srgbClr val="686B5D"/>
      </a:dk2>
      <a:lt2>
        <a:srgbClr val="D1D1CB"/>
      </a:lt2>
      <a:accent1>
        <a:srgbClr val="909082"/>
      </a:accent1>
      <a:accent2>
        <a:srgbClr val="809EA8"/>
      </a:accent2>
      <a:accent3>
        <a:srgbClr val="B9BAB6"/>
      </a:accent3>
      <a:accent4>
        <a:srgbClr val="DADADA"/>
      </a:accent4>
      <a:accent5>
        <a:srgbClr val="C6C6C1"/>
      </a:accent5>
      <a:accent6>
        <a:srgbClr val="738F98"/>
      </a:accent6>
      <a:hlink>
        <a:srgbClr val="FFCC66"/>
      </a:hlink>
      <a:folHlink>
        <a:srgbClr val="E9DCB9"/>
      </a:folHlink>
    </a:clrScheme>
    <a:fontScheme name="Office Theme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336699"/>
        </a:dk1>
        <a:lt1>
          <a:srgbClr val="EAEAEA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C8C8C8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Seashell visions design template</Template>
  <TotalTime>20191</TotalTime>
  <Words>545</Words>
  <Application>Microsoft Office PowerPoint</Application>
  <PresentationFormat>On-screen Show (4:3)</PresentationFormat>
  <Paragraphs>60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Seashell visions design template</vt:lpstr>
      <vt:lpstr>Learning Inductively</vt:lpstr>
      <vt:lpstr>Slide 2</vt:lpstr>
      <vt:lpstr>Slide 3</vt:lpstr>
      <vt:lpstr>Inductive Model has 2 Goals</vt:lpstr>
      <vt:lpstr>Slide 5</vt:lpstr>
      <vt:lpstr>The concept of data sets I</vt:lpstr>
      <vt:lpstr>The Concept of Data Sets II</vt:lpstr>
      <vt:lpstr>The concept of data sets III</vt:lpstr>
      <vt:lpstr>Slide 9</vt:lpstr>
      <vt:lpstr>Slide 10</vt:lpstr>
      <vt:lpstr>Slide 11</vt:lpstr>
      <vt:lpstr>Slide 12</vt:lpstr>
      <vt:lpstr>Slide 13</vt:lpstr>
    </vt:vector>
  </TitlesOfParts>
  <Manager/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Inductively</dc:title>
  <dc:subject/>
  <dc:creator> Bruce Joyce</dc:creator>
  <cp:keywords/>
  <dc:description/>
  <cp:lastModifiedBy> Bruce Joyce</cp:lastModifiedBy>
  <cp:revision>322</cp:revision>
  <cp:lastPrinted>1601-01-01T00:00:00Z</cp:lastPrinted>
  <dcterms:created xsi:type="dcterms:W3CDTF">2013-08-17T20:50:30Z</dcterms:created>
  <dcterms:modified xsi:type="dcterms:W3CDTF">2013-11-19T19:50:14Z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TC010902871033</vt:lpwstr>
  </property>
</Properties>
</file>